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78" r:id="rId4"/>
    <p:sldId id="288" r:id="rId5"/>
    <p:sldId id="277" r:id="rId6"/>
    <p:sldId id="263" r:id="rId7"/>
    <p:sldId id="280" r:id="rId8"/>
    <p:sldId id="281" r:id="rId9"/>
    <p:sldId id="282" r:id="rId10"/>
    <p:sldId id="283" r:id="rId11"/>
    <p:sldId id="284" r:id="rId12"/>
    <p:sldId id="285" r:id="rId13"/>
    <p:sldId id="286"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4786"/>
  </p:normalViewPr>
  <p:slideViewPr>
    <p:cSldViewPr snapToGrid="0">
      <p:cViewPr varScale="1">
        <p:scale>
          <a:sx n="63" d="100"/>
          <a:sy n="63" d="100"/>
        </p:scale>
        <p:origin x="76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5B59FD-EECB-420C-80B4-CE004A104E8F}" type="datetimeFigureOut">
              <a:rPr lang="en-ZA" smtClean="0"/>
              <a:t>2025/03/03</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B8EDB9-0204-488A-B059-FC07DD0C1346}" type="slidenum">
              <a:rPr lang="en-ZA" smtClean="0"/>
              <a:t>‹#›</a:t>
            </a:fld>
            <a:endParaRPr lang="en-ZA"/>
          </a:p>
        </p:txBody>
      </p:sp>
    </p:spTree>
    <p:extLst>
      <p:ext uri="{BB962C8B-B14F-4D97-AF65-F5344CB8AC3E}">
        <p14:creationId xmlns:p14="http://schemas.microsoft.com/office/powerpoint/2010/main" val="4249179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68E0E-51E7-4E20-907C-7A10C2042AB9}" type="datetimeFigureOut">
              <a:rPr lang="en-ZA" smtClean="0"/>
              <a:t>2025/03/03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023FD-8F9D-4ED8-81FB-58AD8D56C98A}" type="slidenum">
              <a:rPr lang="en-ZA" smtClean="0"/>
              <a:t>‹#›</a:t>
            </a:fld>
            <a:endParaRPr lang="en-ZA"/>
          </a:p>
        </p:txBody>
      </p:sp>
    </p:spTree>
    <p:extLst>
      <p:ext uri="{BB962C8B-B14F-4D97-AF65-F5344CB8AC3E}">
        <p14:creationId xmlns:p14="http://schemas.microsoft.com/office/powerpoint/2010/main" val="4045956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UFH on its Strategic Plan towards a decade of renewal.</a:t>
            </a:r>
            <a:endParaRPr lang="en-ZA" sz="1200" dirty="0"/>
          </a:p>
          <a:p>
            <a:pPr marL="400050" lvl="1" indent="-171450" algn="just">
              <a:lnSpc>
                <a:spcPct val="100000"/>
              </a:lnSpc>
              <a:spcBef>
                <a:spcPts val="1200"/>
              </a:spcBef>
              <a:spcAft>
                <a:spcPts val="1200"/>
              </a:spcAft>
              <a:buFont typeface="Arial" panose="020B0604020202020204" pitchFamily="34" charset="0"/>
              <a:buChar char="•"/>
            </a:pPr>
            <a:r>
              <a:rPr lang="en-ZA" sz="1200" dirty="0"/>
              <a:t>To ensure effective implementation of the Strategic Plan and operationalisation, the Strategic Plan is cascaded down through the development of the Annual Performance Plan (APP), which articulates the institutional goals, strategic objective, Key Performance Indicators (KPIs), and Targets for the year.</a:t>
            </a:r>
          </a:p>
          <a:p>
            <a:pPr marL="400050" lvl="1" indent="-171450" algn="just">
              <a:lnSpc>
                <a:spcPct val="100000"/>
              </a:lnSpc>
              <a:spcBef>
                <a:spcPts val="1200"/>
              </a:spcBef>
              <a:spcAft>
                <a:spcPts val="1200"/>
              </a:spcAft>
              <a:buFont typeface="Arial" panose="020B0604020202020204" pitchFamily="34" charset="0"/>
              <a:buChar char="•"/>
            </a:pPr>
            <a:r>
              <a:rPr lang="en-ZA" sz="1200" dirty="0"/>
              <a:t>The Institutional Operational Plan (IOP), which articulates further the targets for each quarter of the year allocated to individual person(s) to ensure accountability.</a:t>
            </a:r>
          </a:p>
          <a:p>
            <a:endParaRPr lang="en-US" dirty="0"/>
          </a:p>
        </p:txBody>
      </p:sp>
      <p:sp>
        <p:nvSpPr>
          <p:cNvPr id="4" name="Slide Number Placeholder 3"/>
          <p:cNvSpPr>
            <a:spLocks noGrp="1"/>
          </p:cNvSpPr>
          <p:nvPr>
            <p:ph type="sldNum" sz="quarter" idx="5"/>
          </p:nvPr>
        </p:nvSpPr>
        <p:spPr/>
        <p:txBody>
          <a:bodyPr/>
          <a:lstStyle/>
          <a:p>
            <a:fld id="{03A023FD-8F9D-4ED8-81FB-58AD8D56C98A}" type="slidenum">
              <a:rPr lang="en-ZA" smtClean="0"/>
              <a:t>3</a:t>
            </a:fld>
            <a:endParaRPr lang="en-ZA"/>
          </a:p>
        </p:txBody>
      </p:sp>
    </p:spTree>
    <p:extLst>
      <p:ext uri="{BB962C8B-B14F-4D97-AF65-F5344CB8AC3E}">
        <p14:creationId xmlns:p14="http://schemas.microsoft.com/office/powerpoint/2010/main" val="32672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Must Be Project Anchors. They do tests, long hours in ensuring they become a success.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Automation of academic administration</a:t>
            </a:r>
            <a:r>
              <a:rPr lang="en-US" sz="1200" dirty="0"/>
              <a:t> guarantees smooth processes, applications and registration, assessments and graduation.</a:t>
            </a:r>
          </a:p>
          <a:p>
            <a:endParaRPr lang="en-US" dirty="0"/>
          </a:p>
        </p:txBody>
      </p:sp>
      <p:sp>
        <p:nvSpPr>
          <p:cNvPr id="4" name="Slide Number Placeholder 3"/>
          <p:cNvSpPr>
            <a:spLocks noGrp="1"/>
          </p:cNvSpPr>
          <p:nvPr>
            <p:ph type="sldNum" sz="quarter" idx="5"/>
          </p:nvPr>
        </p:nvSpPr>
        <p:spPr/>
        <p:txBody>
          <a:bodyPr/>
          <a:lstStyle/>
          <a:p>
            <a:fld id="{03A023FD-8F9D-4ED8-81FB-58AD8D56C98A}" type="slidenum">
              <a:rPr lang="en-ZA" smtClean="0"/>
              <a:t>4</a:t>
            </a:fld>
            <a:endParaRPr lang="en-ZA"/>
          </a:p>
        </p:txBody>
      </p:sp>
    </p:spTree>
    <p:extLst>
      <p:ext uri="{BB962C8B-B14F-4D97-AF65-F5344CB8AC3E}">
        <p14:creationId xmlns:p14="http://schemas.microsoft.com/office/powerpoint/2010/main" val="156306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US" dirty="0"/>
              <a:t>The Registrar, </a:t>
            </a:r>
            <a:r>
              <a:rPr lang="en-US" dirty="0" err="1"/>
              <a:t>Mr</a:t>
            </a:r>
            <a:r>
              <a:rPr lang="en-US" dirty="0"/>
              <a:t> Njabulo Zuma Has Asked To Create A Storm, Disrupt The Status Quo And Implement Automation And Digitalization.  The Team Behind Great Success Of </a:t>
            </a:r>
            <a:r>
              <a:rPr lang="en-US" dirty="0" err="1"/>
              <a:t>Ufh</a:t>
            </a:r>
            <a:r>
              <a:rPr lang="en-US" dirty="0"/>
              <a:t> Projects Is Composed Of Great Team From </a:t>
            </a:r>
            <a:r>
              <a:rPr lang="en-US" dirty="0" err="1"/>
              <a:t>Ict</a:t>
            </a:r>
            <a:r>
              <a:rPr lang="en-US" dirty="0"/>
              <a:t>, Faculties, Registrars Office, Finance And Adapt It, The Managers, Assistances All Staff Members Involved Can Articulate The Story Of Success On Our Processes.</a:t>
            </a:r>
          </a:p>
          <a:p>
            <a:pPr algn="just">
              <a:defRPr/>
            </a:pPr>
            <a:r>
              <a:rPr lang="en-US" dirty="0"/>
              <a:t>Top Management Is Very Deliberate On The Use Of Latest Technologies And Improvements In Servicing The People Of The Country Better, Faster With Great Humility And Dedication.</a:t>
            </a:r>
          </a:p>
          <a:p>
            <a:pPr algn="just">
              <a:defRPr/>
            </a:pPr>
            <a:r>
              <a:rPr lang="en-US" dirty="0"/>
              <a:t>The Managing Director Of Adapt It: </a:t>
            </a:r>
            <a:r>
              <a:rPr lang="en-US" dirty="0" err="1"/>
              <a:t>Mr</a:t>
            </a:r>
            <a:r>
              <a:rPr lang="en-US" dirty="0"/>
              <a:t> </a:t>
            </a:r>
            <a:r>
              <a:rPr lang="en-US" dirty="0" err="1"/>
              <a:t>Rubushe</a:t>
            </a:r>
            <a:r>
              <a:rPr lang="en-US" dirty="0"/>
              <a:t> And His Staff Have Been Consistently Monitoring Progress More Especially After The White Space </a:t>
            </a:r>
            <a:r>
              <a:rPr lang="en-US" dirty="0" err="1"/>
              <a:t>Programme</a:t>
            </a:r>
            <a:r>
              <a:rPr lang="en-US" dirty="0"/>
              <a:t>.  We Identified Gross Under Utilization Of The System.</a:t>
            </a:r>
          </a:p>
          <a:p>
            <a:pPr algn="just">
              <a:defRPr/>
            </a:pPr>
            <a:r>
              <a:rPr lang="en-US" dirty="0"/>
              <a:t>The Director And Founder Moon Bouncer </a:t>
            </a:r>
            <a:r>
              <a:rPr lang="en-US" dirty="0" err="1"/>
              <a:t>Ms</a:t>
            </a:r>
            <a:r>
              <a:rPr lang="en-US" dirty="0"/>
              <a:t> X Olayi, For Her Leadership Of The White Space </a:t>
            </a:r>
            <a:r>
              <a:rPr lang="en-US" dirty="0" err="1"/>
              <a:t>Programme</a:t>
            </a:r>
            <a:r>
              <a:rPr lang="en-US" dirty="0"/>
              <a:t>, That Exposed That, We Need To Work Together And Use The System As A University.</a:t>
            </a:r>
          </a:p>
          <a:p>
            <a:pPr algn="just">
              <a:defRPr/>
            </a:pPr>
            <a:r>
              <a:rPr lang="en-US" dirty="0"/>
              <a:t>Project Anchors:  These Professionals Are Back Born Of These Projects, They Work Long Hours, Doings Number Of Tests, They Never Get Tired Until We Achieve The Results. (Registrars Office, </a:t>
            </a:r>
            <a:r>
              <a:rPr lang="en-US" dirty="0" err="1"/>
              <a:t>Ict</a:t>
            </a:r>
            <a:r>
              <a:rPr lang="en-US" dirty="0"/>
              <a:t>, Faculties And Finance).</a:t>
            </a:r>
          </a:p>
          <a:p>
            <a:endParaRPr lang="en-US" dirty="0"/>
          </a:p>
        </p:txBody>
      </p:sp>
      <p:sp>
        <p:nvSpPr>
          <p:cNvPr id="4" name="Slide Number Placeholder 3"/>
          <p:cNvSpPr>
            <a:spLocks noGrp="1"/>
          </p:cNvSpPr>
          <p:nvPr>
            <p:ph type="sldNum" sz="quarter" idx="5"/>
          </p:nvPr>
        </p:nvSpPr>
        <p:spPr/>
        <p:txBody>
          <a:bodyPr/>
          <a:lstStyle/>
          <a:p>
            <a:fld id="{03A023FD-8F9D-4ED8-81FB-58AD8D56C98A}" type="slidenum">
              <a:rPr lang="en-ZA" smtClean="0"/>
              <a:t>5</a:t>
            </a:fld>
            <a:endParaRPr lang="en-ZA"/>
          </a:p>
        </p:txBody>
      </p:sp>
    </p:spTree>
    <p:extLst>
      <p:ext uri="{BB962C8B-B14F-4D97-AF65-F5344CB8AC3E}">
        <p14:creationId xmlns:p14="http://schemas.microsoft.com/office/powerpoint/2010/main" val="4072710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08716"/>
            <a:ext cx="9144000" cy="2304663"/>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Subtitle 2"/>
          <p:cNvSpPr>
            <a:spLocks noGrp="1"/>
          </p:cNvSpPr>
          <p:nvPr>
            <p:ph type="subTitle" idx="1"/>
          </p:nvPr>
        </p:nvSpPr>
        <p:spPr>
          <a:xfrm>
            <a:off x="1524000" y="4702629"/>
            <a:ext cx="9144000" cy="5131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163538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59479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vl1pPr>
          </a:lstStyle>
          <a:p>
            <a:r>
              <a:rPr lang="en-US" dirty="0"/>
              <a:t>Click to edit Master title style</a:t>
            </a:r>
            <a:endParaRPr lang="en-ZA"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spTree>
    <p:extLst>
      <p:ext uri="{BB962C8B-B14F-4D97-AF65-F5344CB8AC3E}">
        <p14:creationId xmlns:p14="http://schemas.microsoft.com/office/powerpoint/2010/main" val="373792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18458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284700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ZA"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2FEE674D-FF67-4B98-8D29-206203C525F7}" type="slidenum">
              <a:rPr lang="en-ZA" smtClean="0"/>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8708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868808" cy="1325563"/>
          </a:xfrm>
        </p:spPr>
        <p:txBody>
          <a:bodyPr/>
          <a:lstStyle>
            <a:lvl1pPr>
              <a:defRPr b="1"/>
            </a:lvl1pPr>
          </a:lstStyle>
          <a:p>
            <a:r>
              <a:rPr lang="en-US" dirty="0"/>
              <a:t>Click to edit Master title style</a:t>
            </a:r>
            <a:endParaRPr lang="en-Z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8"/>
          <p:cNvSpPr>
            <a:spLocks noGrp="1"/>
          </p:cNvSpPr>
          <p:nvPr>
            <p:ph type="sldNum" sz="quarter" idx="12"/>
          </p:nvPr>
        </p:nvSpPr>
        <p:spPr/>
        <p:txBody>
          <a:bodyPr/>
          <a:lstStyle/>
          <a:p>
            <a:fld id="{2FEE674D-FF67-4B98-8D29-206203C525F7}" type="slidenum">
              <a:rPr lang="en-ZA" smtClean="0"/>
              <a:t>‹#›</a:t>
            </a:fld>
            <a:endParaRPr lang="en-ZA"/>
          </a:p>
        </p:txBody>
      </p:sp>
    </p:spTree>
    <p:extLst>
      <p:ext uri="{BB962C8B-B14F-4D97-AF65-F5344CB8AC3E}">
        <p14:creationId xmlns:p14="http://schemas.microsoft.com/office/powerpoint/2010/main" val="26580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395857" cy="1325563"/>
          </a:xfrm>
        </p:spPr>
        <p:txBody>
          <a:bodyPr/>
          <a:lstStyle>
            <a:lvl1pPr>
              <a:defRPr b="1"/>
            </a:lvl1pPr>
          </a:lstStyle>
          <a:p>
            <a:r>
              <a:rPr lang="en-US" dirty="0"/>
              <a:t>Click to edit Master title style</a:t>
            </a:r>
            <a:endParaRPr lang="en-ZA" dirty="0"/>
          </a:p>
        </p:txBody>
      </p:sp>
      <p:sp>
        <p:nvSpPr>
          <p:cNvPr id="5" name="Slide Number Placeholder 4"/>
          <p:cNvSpPr>
            <a:spLocks noGrp="1"/>
          </p:cNvSpPr>
          <p:nvPr>
            <p:ph type="sldNum" sz="quarter" idx="12"/>
          </p:nvPr>
        </p:nvSpPr>
        <p:spPr/>
        <p:txBody>
          <a:bodyPr/>
          <a:lstStyle/>
          <a:p>
            <a:fld id="{2FEE674D-FF67-4B98-8D29-206203C525F7}" type="slidenum">
              <a:rPr lang="en-ZA" smtClean="0"/>
              <a:t>‹#›</a:t>
            </a:fld>
            <a:endParaRPr lang="en-ZA"/>
          </a:p>
        </p:txBody>
      </p:sp>
    </p:spTree>
    <p:extLst>
      <p:ext uri="{BB962C8B-B14F-4D97-AF65-F5344CB8AC3E}">
        <p14:creationId xmlns:p14="http://schemas.microsoft.com/office/powerpoint/2010/main" val="181288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257615"/>
            <a:ext cx="10515600" cy="1325563"/>
          </a:xfrm>
        </p:spPr>
        <p:txBody>
          <a:bodyPr/>
          <a:lstStyle>
            <a:lvl1pPr algn="ctr">
              <a:defRPr/>
            </a:lvl1pPr>
          </a:lstStyle>
          <a:p>
            <a:r>
              <a:rPr lang="en-US" dirty="0"/>
              <a:t>Thank you</a:t>
            </a:r>
            <a:endParaRPr lang="en-ZA" dirty="0"/>
          </a:p>
        </p:txBody>
      </p:sp>
    </p:spTree>
    <p:extLst>
      <p:ext uri="{BB962C8B-B14F-4D97-AF65-F5344CB8AC3E}">
        <p14:creationId xmlns:p14="http://schemas.microsoft.com/office/powerpoint/2010/main" val="42144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endParaRPr lang="en-ZA" dirty="0"/>
          </a:p>
        </p:txBody>
      </p:sp>
      <p:sp>
        <p:nvSpPr>
          <p:cNvPr id="3" name="Content Placeholder 2"/>
          <p:cNvSpPr>
            <a:spLocks noGrp="1"/>
          </p:cNvSpPr>
          <p:nvPr>
            <p:ph idx="1"/>
          </p:nvPr>
        </p:nvSpPr>
        <p:spPr>
          <a:xfrm>
            <a:off x="5183188" y="1716833"/>
            <a:ext cx="6172200" cy="41442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FEE674D-FF67-4B98-8D29-206203C525F7}" type="slidenum">
              <a:rPr lang="en-ZA" smtClean="0"/>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42199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endParaRPr lang="en-ZA" dirty="0"/>
          </a:p>
        </p:txBody>
      </p:sp>
      <p:sp>
        <p:nvSpPr>
          <p:cNvPr id="3" name="Picture Placeholder 2"/>
          <p:cNvSpPr>
            <a:spLocks noGrp="1"/>
          </p:cNvSpPr>
          <p:nvPr>
            <p:ph type="pic" idx="1"/>
          </p:nvPr>
        </p:nvSpPr>
        <p:spPr>
          <a:xfrm>
            <a:off x="5183188" y="1688841"/>
            <a:ext cx="6172200" cy="4172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FEE674D-FF67-4B98-8D29-206203C525F7}" type="slidenum">
              <a:rPr lang="en-ZA" smtClean="0"/>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02720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2162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39500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4"/>
          </p:nvPr>
        </p:nvSpPr>
        <p:spPr>
          <a:xfrm>
            <a:off x="559836" y="6311900"/>
            <a:ext cx="662473" cy="365125"/>
          </a:xfrm>
          <a:prstGeom prst="rect">
            <a:avLst/>
          </a:prstGeom>
        </p:spPr>
        <p:txBody>
          <a:bodyPr vert="horz" lIns="91440" tIns="45720" rIns="91440" bIns="45720" rtlCol="0" anchor="ctr"/>
          <a:lstStyle>
            <a:lvl1pPr algn="ctr">
              <a:defRPr sz="1200" b="1">
                <a:solidFill>
                  <a:schemeClr val="bg1"/>
                </a:solidFill>
              </a:defRPr>
            </a:lvl1pPr>
          </a:lstStyle>
          <a:p>
            <a:fld id="{2FEE674D-FF67-4B98-8D29-206203C525F7}" type="slidenum">
              <a:rPr lang="en-ZA" smtClean="0"/>
              <a:pPr/>
              <a:t>‹#›</a:t>
            </a:fld>
            <a:endParaRPr lang="en-ZA" dirty="0"/>
          </a:p>
        </p:txBody>
      </p:sp>
    </p:spTree>
    <p:extLst>
      <p:ext uri="{BB962C8B-B14F-4D97-AF65-F5344CB8AC3E}">
        <p14:creationId xmlns:p14="http://schemas.microsoft.com/office/powerpoint/2010/main" val="339724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9297" y="272374"/>
            <a:ext cx="9373217" cy="5032872"/>
          </a:xfrm>
        </p:spPr>
        <p:txBody>
          <a:bodyPr>
            <a:normAutofit/>
          </a:bodyPr>
          <a:lstStyle/>
          <a:p>
            <a:r>
              <a:rPr lang="en-US" altLang="en-IN" sz="3200" b="1" dirty="0">
                <a:solidFill>
                  <a:srgbClr val="FFFF00"/>
                </a:solidFill>
                <a:effectLst>
                  <a:outerShdw blurRad="38100" dist="38100" dir="2700000" algn="tl">
                    <a:srgbClr val="000000">
                      <a:alpha val="43137"/>
                    </a:srgbClr>
                  </a:outerShdw>
                </a:effectLst>
              </a:rPr>
              <a:t>ITSUG 2025: UFH EXPERIENCE</a:t>
            </a:r>
            <a:br>
              <a:rPr lang="en-US" altLang="en-IN" sz="3200" b="1" dirty="0">
                <a:solidFill>
                  <a:srgbClr val="FFFF00"/>
                </a:solidFill>
                <a:effectLst>
                  <a:outerShdw blurRad="38100" dist="38100" dir="2700000" algn="tl">
                    <a:srgbClr val="000000">
                      <a:alpha val="43137"/>
                    </a:srgbClr>
                  </a:outerShdw>
                </a:effectLst>
              </a:rPr>
            </a:br>
            <a:br>
              <a:rPr lang="en-US" altLang="en-IN" sz="3200" b="1" dirty="0">
                <a:solidFill>
                  <a:srgbClr val="FFFF00"/>
                </a:solidFill>
                <a:effectLst>
                  <a:outerShdw blurRad="38100" dist="38100" dir="2700000" algn="tl">
                    <a:srgbClr val="000000">
                      <a:alpha val="43137"/>
                    </a:srgbClr>
                  </a:outerShdw>
                </a:effectLst>
              </a:rPr>
            </a:br>
            <a:r>
              <a:rPr lang="en-US" altLang="en-IN" sz="2000" b="1" dirty="0" err="1">
                <a:solidFill>
                  <a:srgbClr val="FFFF00"/>
                </a:solidFill>
                <a:effectLst>
                  <a:outerShdw blurRad="38100" dist="38100" dir="2700000" algn="tl">
                    <a:srgbClr val="000000">
                      <a:alpha val="43137"/>
                    </a:srgbClr>
                  </a:outerShdw>
                </a:effectLst>
              </a:rPr>
              <a:t>Mr</a:t>
            </a:r>
            <a:r>
              <a:rPr lang="en-US" altLang="en-IN" sz="2000" b="1" dirty="0">
                <a:solidFill>
                  <a:srgbClr val="FFFF00"/>
                </a:solidFill>
                <a:effectLst>
                  <a:outerShdw blurRad="38100" dist="38100" dir="2700000" algn="tl">
                    <a:srgbClr val="000000">
                      <a:alpha val="43137"/>
                    </a:srgbClr>
                  </a:outerShdw>
                </a:effectLst>
              </a:rPr>
              <a:t> ZD </a:t>
            </a:r>
            <a:r>
              <a:rPr lang="en-US" altLang="en-IN" sz="2000" b="1" dirty="0" err="1">
                <a:solidFill>
                  <a:srgbClr val="FFFF00"/>
                </a:solidFill>
                <a:effectLst>
                  <a:outerShdw blurRad="38100" dist="38100" dir="2700000" algn="tl">
                    <a:srgbClr val="000000">
                      <a:alpha val="43137"/>
                    </a:srgbClr>
                  </a:outerShdw>
                </a:effectLst>
              </a:rPr>
              <a:t>Mditshwa</a:t>
            </a:r>
            <a:r>
              <a:rPr lang="en-US" altLang="en-IN" sz="2000" b="1" dirty="0">
                <a:solidFill>
                  <a:srgbClr val="FFFF00"/>
                </a:solidFill>
                <a:effectLst>
                  <a:outerShdw blurRad="38100" dist="38100" dir="2700000" algn="tl">
                    <a:srgbClr val="000000">
                      <a:alpha val="43137"/>
                    </a:srgbClr>
                  </a:outerShdw>
                </a:effectLst>
              </a:rPr>
              <a:t>: Deputy Registrar: Academic Administration </a:t>
            </a:r>
            <a:br>
              <a:rPr lang="en-US" altLang="en-IN" sz="3200" b="1" dirty="0">
                <a:solidFill>
                  <a:srgbClr val="FFFF00"/>
                </a:solidFill>
                <a:effectLst>
                  <a:outerShdw blurRad="38100" dist="38100" dir="2700000" algn="tl">
                    <a:srgbClr val="000000">
                      <a:alpha val="43137"/>
                    </a:srgbClr>
                  </a:outerShdw>
                </a:effectLst>
              </a:rPr>
            </a:br>
            <a:br>
              <a:rPr lang="en-US" altLang="en-IN" sz="3200" b="1" dirty="0">
                <a:solidFill>
                  <a:srgbClr val="FFFF00"/>
                </a:solidFill>
                <a:effectLst>
                  <a:outerShdw blurRad="38100" dist="38100" dir="2700000" algn="tl">
                    <a:srgbClr val="000000">
                      <a:alpha val="43137"/>
                    </a:srgbClr>
                  </a:outerShdw>
                </a:effectLst>
              </a:rPr>
            </a:br>
            <a:r>
              <a:rPr lang="en-US" altLang="en-IN" sz="1800" b="1" dirty="0">
                <a:solidFill>
                  <a:srgbClr val="FFFF00"/>
                </a:solidFill>
                <a:effectLst>
                  <a:outerShdw blurRad="38100" dist="38100" dir="2700000" algn="tl">
                    <a:srgbClr val="000000">
                      <a:alpha val="43137"/>
                    </a:srgbClr>
                  </a:outerShdw>
                </a:effectLst>
              </a:rPr>
              <a:t>(</a:t>
            </a:r>
            <a:r>
              <a:rPr lang="en-US" altLang="en-IN" sz="1800" b="1" dirty="0" err="1">
                <a:solidFill>
                  <a:srgbClr val="FFFF00"/>
                </a:solidFill>
                <a:effectLst>
                  <a:outerShdw blurRad="38100" dist="38100" dir="2700000" algn="tl">
                    <a:srgbClr val="000000">
                      <a:alpha val="43137"/>
                    </a:srgbClr>
                  </a:outerShdw>
                </a:effectLst>
              </a:rPr>
              <a:t>Bcom</a:t>
            </a:r>
            <a:r>
              <a:rPr lang="en-US" altLang="en-IN" sz="1800" b="1" dirty="0">
                <a:solidFill>
                  <a:srgbClr val="FFFF00"/>
                </a:solidFill>
                <a:effectLst>
                  <a:outerShdw blurRad="38100" dist="38100" dir="2700000" algn="tl">
                    <a:srgbClr val="000000">
                      <a:alpha val="43137"/>
                    </a:srgbClr>
                  </a:outerShdw>
                </a:effectLst>
              </a:rPr>
              <a:t> ACC, </a:t>
            </a:r>
            <a:r>
              <a:rPr lang="en-US" altLang="en-IN" sz="1800" b="1" dirty="0" err="1">
                <a:solidFill>
                  <a:srgbClr val="FFFF00"/>
                </a:solidFill>
                <a:effectLst>
                  <a:outerShdw blurRad="38100" dist="38100" dir="2700000" algn="tl">
                    <a:srgbClr val="000000">
                      <a:alpha val="43137"/>
                    </a:srgbClr>
                  </a:outerShdw>
                </a:effectLst>
              </a:rPr>
              <a:t>Labour</a:t>
            </a:r>
            <a:r>
              <a:rPr lang="en-US" altLang="en-IN" sz="1800" b="1" dirty="0">
                <a:solidFill>
                  <a:srgbClr val="FFFF00"/>
                </a:solidFill>
                <a:effectLst>
                  <a:outerShdw blurRad="38100" dist="38100" dir="2700000" algn="tl">
                    <a:srgbClr val="000000">
                      <a:alpha val="43137"/>
                    </a:srgbClr>
                  </a:outerShdw>
                </a:effectLst>
              </a:rPr>
              <a:t> Law, MBA and </a:t>
            </a:r>
            <a:r>
              <a:rPr lang="en-US" altLang="en-IN" sz="1800" b="1" dirty="0" err="1">
                <a:solidFill>
                  <a:srgbClr val="FFFF00"/>
                </a:solidFill>
                <a:effectLst>
                  <a:outerShdw blurRad="38100" dist="38100" dir="2700000" algn="tl">
                    <a:srgbClr val="000000">
                      <a:alpha val="43137"/>
                    </a:srgbClr>
                  </a:outerShdw>
                </a:effectLst>
              </a:rPr>
              <a:t>Mcom</a:t>
            </a:r>
            <a:r>
              <a:rPr lang="en-US" altLang="en-IN" sz="1800" dirty="0">
                <a:solidFill>
                  <a:srgbClr val="FFFF00"/>
                </a:solidFill>
                <a:effectLst>
                  <a:outerShdw blurRad="38100" dist="38100" dir="2700000" algn="tl">
                    <a:srgbClr val="000000">
                      <a:alpha val="43137"/>
                    </a:srgbClr>
                  </a:outerShdw>
                </a:effectLst>
              </a:rPr>
              <a:t>, </a:t>
            </a:r>
            <a:r>
              <a:rPr lang="en-US" altLang="en-IN" sz="1800" b="1" dirty="0">
                <a:solidFill>
                  <a:srgbClr val="FFFF00"/>
                </a:solidFill>
                <a:effectLst>
                  <a:outerShdw blurRad="38100" dist="38100" dir="2700000" algn="tl">
                    <a:srgbClr val="000000">
                      <a:alpha val="43137"/>
                    </a:srgbClr>
                  </a:outerShdw>
                </a:effectLst>
              </a:rPr>
              <a:t>Management)</a:t>
            </a:r>
            <a:br>
              <a:rPr lang="en-US" altLang="en-IN" sz="1800" b="1" dirty="0">
                <a:solidFill>
                  <a:srgbClr val="FFFF00"/>
                </a:solidFill>
                <a:effectLst>
                  <a:outerShdw blurRad="38100" dist="38100" dir="2700000" algn="tl">
                    <a:srgbClr val="000000">
                      <a:alpha val="43137"/>
                    </a:srgbClr>
                  </a:outerShdw>
                </a:effectLst>
              </a:rPr>
            </a:br>
            <a:endParaRPr lang="en-ZA" sz="3200" dirty="0"/>
          </a:p>
        </p:txBody>
      </p:sp>
      <p:pic>
        <p:nvPicPr>
          <p:cNvPr id="5" name="Picture 4" descr="A logo of a university&#10;&#10;Description automatically generated">
            <a:extLst>
              <a:ext uri="{FF2B5EF4-FFF2-40B4-BE49-F238E27FC236}">
                <a16:creationId xmlns:a16="http://schemas.microsoft.com/office/drawing/2014/main" id="{A1E57A59-D007-5E19-83EB-93A825F5E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17" y="272374"/>
            <a:ext cx="2581924" cy="1990001"/>
          </a:xfrm>
          <a:prstGeom prst="rect">
            <a:avLst/>
          </a:prstGeom>
        </p:spPr>
      </p:pic>
    </p:spTree>
    <p:extLst>
      <p:ext uri="{BB962C8B-B14F-4D97-AF65-F5344CB8AC3E}">
        <p14:creationId xmlns:p14="http://schemas.microsoft.com/office/powerpoint/2010/main" val="410786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B043B-F3B9-AD65-AA25-13AEA3A48F50}"/>
              </a:ext>
            </a:extLst>
          </p:cNvPr>
          <p:cNvSpPr>
            <a:spLocks noGrp="1"/>
          </p:cNvSpPr>
          <p:nvPr>
            <p:ph idx="1"/>
          </p:nvPr>
        </p:nvSpPr>
        <p:spPr/>
        <p:txBody>
          <a:bodyPr>
            <a:normAutofit/>
          </a:bodyPr>
          <a:lstStyle/>
          <a:p>
            <a:pPr marL="0" indent="0">
              <a:lnSpc>
                <a:spcPct val="150000"/>
              </a:lnSpc>
              <a:buNone/>
            </a:pPr>
            <a:r>
              <a:rPr lang="en-US" sz="1800" b="1" dirty="0"/>
              <a:t>6. Appeals</a:t>
            </a:r>
          </a:p>
          <a:p>
            <a:pPr>
              <a:lnSpc>
                <a:spcPct val="150000"/>
              </a:lnSpc>
            </a:pPr>
            <a:r>
              <a:rPr lang="en-US" sz="1800" dirty="0"/>
              <a:t>Online </a:t>
            </a:r>
            <a:r>
              <a:rPr lang="en-US" sz="1800" b="1" dirty="0"/>
              <a:t>appeals were opened</a:t>
            </a:r>
            <a:r>
              <a:rPr lang="en-US" sz="1800" dirty="0"/>
              <a:t>, and students used the platform.</a:t>
            </a:r>
          </a:p>
          <a:p>
            <a:pPr>
              <a:lnSpc>
                <a:spcPct val="150000"/>
              </a:lnSpc>
            </a:pPr>
            <a:r>
              <a:rPr lang="en-US" sz="1800" dirty="0"/>
              <a:t>A </a:t>
            </a:r>
            <a:r>
              <a:rPr lang="en-US" sz="1800" b="1" dirty="0"/>
              <a:t>report of all students </a:t>
            </a:r>
            <a:r>
              <a:rPr lang="en-US" sz="1800" dirty="0"/>
              <a:t>that appealed was generated with details regarding the time of the appeals and other details.</a:t>
            </a:r>
          </a:p>
          <a:p>
            <a:pPr>
              <a:lnSpc>
                <a:spcPct val="150000"/>
              </a:lnSpc>
            </a:pPr>
            <a:r>
              <a:rPr lang="en-US" sz="1800" dirty="0"/>
              <a:t>We are </a:t>
            </a:r>
            <a:r>
              <a:rPr lang="en-US" sz="1800" b="1" dirty="0"/>
              <a:t>exploring future developments </a:t>
            </a:r>
            <a:r>
              <a:rPr lang="en-US" sz="1800" dirty="0"/>
              <a:t>in terms of UFH specific requirements such as automation of attendance registers, lecturer evaluations, funding statuses of students as integral part of academic exclusion project. </a:t>
            </a:r>
          </a:p>
          <a:p>
            <a:pPr>
              <a:lnSpc>
                <a:spcPct val="150000"/>
              </a:lnSpc>
            </a:pPr>
            <a:r>
              <a:rPr lang="en-US" sz="1800" dirty="0"/>
              <a:t>We need to provide reasons for exclusions in details </a:t>
            </a:r>
            <a:r>
              <a:rPr lang="en-US" sz="1800" b="1" dirty="0"/>
              <a:t>using data.</a:t>
            </a:r>
          </a:p>
          <a:p>
            <a:pPr>
              <a:lnSpc>
                <a:spcPct val="150000"/>
              </a:lnSpc>
            </a:pPr>
            <a:endParaRPr lang="en-US" sz="1800" dirty="0"/>
          </a:p>
          <a:p>
            <a:pPr>
              <a:lnSpc>
                <a:spcPct val="150000"/>
              </a:lnSpc>
            </a:pPr>
            <a:endParaRPr lang="en-US" sz="1800" dirty="0"/>
          </a:p>
        </p:txBody>
      </p:sp>
      <p:sp>
        <p:nvSpPr>
          <p:cNvPr id="4" name="Slide Number Placeholder 3">
            <a:extLst>
              <a:ext uri="{FF2B5EF4-FFF2-40B4-BE49-F238E27FC236}">
                <a16:creationId xmlns:a16="http://schemas.microsoft.com/office/drawing/2014/main" id="{33AD5F9C-2806-95A8-37CC-3A770E3F48D3}"/>
              </a:ext>
            </a:extLst>
          </p:cNvPr>
          <p:cNvSpPr>
            <a:spLocks noGrp="1"/>
          </p:cNvSpPr>
          <p:nvPr>
            <p:ph type="sldNum" sz="quarter" idx="12"/>
          </p:nvPr>
        </p:nvSpPr>
        <p:spPr/>
        <p:txBody>
          <a:bodyPr/>
          <a:lstStyle/>
          <a:p>
            <a:fld id="{2FEE674D-FF67-4B98-8D29-206203C525F7}" type="slidenum">
              <a:rPr lang="en-ZA" smtClean="0"/>
              <a:t>10</a:t>
            </a:fld>
            <a:endParaRPr lang="en-ZA"/>
          </a:p>
        </p:txBody>
      </p:sp>
      <p:sp>
        <p:nvSpPr>
          <p:cNvPr id="7" name="Title 1">
            <a:extLst>
              <a:ext uri="{FF2B5EF4-FFF2-40B4-BE49-F238E27FC236}">
                <a16:creationId xmlns:a16="http://schemas.microsoft.com/office/drawing/2014/main" id="{D8106D94-1998-D502-0A24-C0E9BD13FA9C}"/>
              </a:ext>
            </a:extLst>
          </p:cNvPr>
          <p:cNvSpPr>
            <a:spLocks noGrp="1"/>
          </p:cNvSpPr>
          <p:nvPr>
            <p:ph type="title"/>
          </p:nvPr>
        </p:nvSpPr>
        <p:spPr>
          <a:xfrm>
            <a:off x="838200" y="365125"/>
            <a:ext cx="9421906" cy="1325563"/>
          </a:xfrm>
        </p:spPr>
        <p:txBody>
          <a:bodyPr>
            <a:normAutofit/>
          </a:bodyPr>
          <a:lstStyle/>
          <a:p>
            <a:r>
              <a:rPr lang="en-US" dirty="0"/>
              <a:t> AUTOMATION OF BUSINESS PROCESS: continued </a:t>
            </a:r>
          </a:p>
        </p:txBody>
      </p:sp>
    </p:spTree>
    <p:extLst>
      <p:ext uri="{BB962C8B-B14F-4D97-AF65-F5344CB8AC3E}">
        <p14:creationId xmlns:p14="http://schemas.microsoft.com/office/powerpoint/2010/main" val="374696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0BF50-4C23-A643-D5D0-A51BD2BE8DA2}"/>
              </a:ext>
            </a:extLst>
          </p:cNvPr>
          <p:cNvSpPr>
            <a:spLocks noGrp="1"/>
          </p:cNvSpPr>
          <p:nvPr>
            <p:ph idx="1"/>
          </p:nvPr>
        </p:nvSpPr>
        <p:spPr>
          <a:xfrm>
            <a:off x="891072" y="1803324"/>
            <a:ext cx="10515600" cy="3950024"/>
          </a:xfrm>
        </p:spPr>
        <p:txBody>
          <a:bodyPr>
            <a:normAutofit fontScale="92500" lnSpcReduction="20000"/>
          </a:bodyPr>
          <a:lstStyle/>
          <a:p>
            <a:pPr marL="0" indent="0">
              <a:lnSpc>
                <a:spcPct val="150000"/>
              </a:lnSpc>
              <a:buNone/>
            </a:pPr>
            <a:r>
              <a:rPr lang="en-US" sz="1800" b="1" dirty="0"/>
              <a:t>7. CELCAT:  </a:t>
            </a:r>
          </a:p>
          <a:p>
            <a:pPr>
              <a:lnSpc>
                <a:spcPct val="150000"/>
              </a:lnSpc>
            </a:pPr>
            <a:r>
              <a:rPr lang="en-US" sz="1800" dirty="0"/>
              <a:t>We have successfully implemented the software on </a:t>
            </a:r>
            <a:r>
              <a:rPr lang="en-US" sz="1800" b="1" dirty="0"/>
              <a:t>both examinations and class timetable</a:t>
            </a:r>
            <a:r>
              <a:rPr lang="en-US" sz="1800" dirty="0"/>
              <a:t>.</a:t>
            </a:r>
          </a:p>
          <a:p>
            <a:pPr>
              <a:lnSpc>
                <a:spcPct val="150000"/>
              </a:lnSpc>
            </a:pPr>
            <a:r>
              <a:rPr lang="en-US" sz="1800" dirty="0"/>
              <a:t>These projects have been </a:t>
            </a:r>
            <a:r>
              <a:rPr lang="en-US" sz="1800" b="1" dirty="0"/>
              <a:t>implemented in a space of six months</a:t>
            </a:r>
            <a:r>
              <a:rPr lang="en-US" sz="1800" dirty="0"/>
              <a:t>, the dedication, hard work, highly level of professionalism by UFH staff members has made it possible.</a:t>
            </a:r>
          </a:p>
          <a:p>
            <a:pPr>
              <a:lnSpc>
                <a:spcPct val="150000"/>
              </a:lnSpc>
            </a:pPr>
            <a:endParaRPr lang="en-US" sz="1800" dirty="0"/>
          </a:p>
          <a:p>
            <a:pPr marL="0" indent="0">
              <a:lnSpc>
                <a:spcPct val="150000"/>
              </a:lnSpc>
              <a:buNone/>
            </a:pPr>
            <a:r>
              <a:rPr lang="en-US" sz="1800" b="1" dirty="0"/>
              <a:t>8.  Successful Registration :   </a:t>
            </a:r>
          </a:p>
          <a:p>
            <a:pPr>
              <a:lnSpc>
                <a:spcPct val="150000"/>
              </a:lnSpc>
            </a:pPr>
            <a:r>
              <a:rPr lang="en-US" sz="1800" b="1" dirty="0"/>
              <a:t>79% of registration </a:t>
            </a:r>
            <a:r>
              <a:rPr lang="en-US" sz="1800" dirty="0"/>
              <a:t>is composed of returning students.  Closing a year properly, doing mark reviews, submitting correct information to NFSAS, promoting and excluding correct students, guarantees smooth registration for the following year.</a:t>
            </a:r>
          </a:p>
        </p:txBody>
      </p:sp>
      <p:sp>
        <p:nvSpPr>
          <p:cNvPr id="4" name="Slide Number Placeholder 3">
            <a:extLst>
              <a:ext uri="{FF2B5EF4-FFF2-40B4-BE49-F238E27FC236}">
                <a16:creationId xmlns:a16="http://schemas.microsoft.com/office/drawing/2014/main" id="{32BC82B5-9526-D1E2-F4DD-DE075C1A7D4A}"/>
              </a:ext>
            </a:extLst>
          </p:cNvPr>
          <p:cNvSpPr>
            <a:spLocks noGrp="1"/>
          </p:cNvSpPr>
          <p:nvPr>
            <p:ph type="sldNum" sz="quarter" idx="12"/>
          </p:nvPr>
        </p:nvSpPr>
        <p:spPr/>
        <p:txBody>
          <a:bodyPr/>
          <a:lstStyle/>
          <a:p>
            <a:fld id="{2FEE674D-FF67-4B98-8D29-206203C525F7}" type="slidenum">
              <a:rPr lang="en-ZA" smtClean="0"/>
              <a:t>11</a:t>
            </a:fld>
            <a:endParaRPr lang="en-ZA"/>
          </a:p>
        </p:txBody>
      </p:sp>
      <p:sp>
        <p:nvSpPr>
          <p:cNvPr id="7" name="Title 1">
            <a:extLst>
              <a:ext uri="{FF2B5EF4-FFF2-40B4-BE49-F238E27FC236}">
                <a16:creationId xmlns:a16="http://schemas.microsoft.com/office/drawing/2014/main" id="{F01F1425-1807-1AA6-30AA-9EC73268DF7B}"/>
              </a:ext>
            </a:extLst>
          </p:cNvPr>
          <p:cNvSpPr>
            <a:spLocks noGrp="1"/>
          </p:cNvSpPr>
          <p:nvPr>
            <p:ph type="title"/>
          </p:nvPr>
        </p:nvSpPr>
        <p:spPr>
          <a:xfrm>
            <a:off x="838200" y="365125"/>
            <a:ext cx="9421906" cy="1325563"/>
          </a:xfrm>
        </p:spPr>
        <p:txBody>
          <a:bodyPr>
            <a:normAutofit/>
          </a:bodyPr>
          <a:lstStyle/>
          <a:p>
            <a:r>
              <a:rPr lang="en-US" dirty="0"/>
              <a:t> AUTOMATION OF BUSINESS PROCESS: continued </a:t>
            </a:r>
          </a:p>
        </p:txBody>
      </p:sp>
    </p:spTree>
    <p:extLst>
      <p:ext uri="{BB962C8B-B14F-4D97-AF65-F5344CB8AC3E}">
        <p14:creationId xmlns:p14="http://schemas.microsoft.com/office/powerpoint/2010/main" val="242937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5FD5B-E702-A152-DF32-EB48F876E6EB}"/>
              </a:ext>
            </a:extLst>
          </p:cNvPr>
          <p:cNvSpPr>
            <a:spLocks noGrp="1"/>
          </p:cNvSpPr>
          <p:nvPr>
            <p:ph idx="1"/>
          </p:nvPr>
        </p:nvSpPr>
        <p:spPr/>
        <p:txBody>
          <a:bodyPr>
            <a:normAutofit fontScale="92500" lnSpcReduction="10000"/>
          </a:bodyPr>
          <a:lstStyle/>
          <a:p>
            <a:pPr>
              <a:lnSpc>
                <a:spcPct val="150000"/>
              </a:lnSpc>
            </a:pPr>
            <a:r>
              <a:rPr lang="en-US" sz="1800" dirty="0"/>
              <a:t>We started classes on the 03 February 2025, </a:t>
            </a:r>
            <a:r>
              <a:rPr lang="en-US" sz="1800" b="1" dirty="0"/>
              <a:t>quotas were met on time</a:t>
            </a:r>
            <a:r>
              <a:rPr lang="en-US" sz="1800" dirty="0"/>
              <a:t>.</a:t>
            </a:r>
          </a:p>
          <a:p>
            <a:pPr>
              <a:lnSpc>
                <a:spcPct val="150000"/>
              </a:lnSpc>
            </a:pPr>
            <a:r>
              <a:rPr lang="en-US" sz="1800" dirty="0"/>
              <a:t>We struggled with </a:t>
            </a:r>
            <a:r>
              <a:rPr lang="en-US" sz="1800" b="1" dirty="0"/>
              <a:t>less than 3% of qualifications</a:t>
            </a:r>
            <a:r>
              <a:rPr lang="en-US" sz="1800" dirty="0"/>
              <a:t>, we made lot of data analysis, offering applicants available space, that yielded results, and further interventions were made.</a:t>
            </a:r>
          </a:p>
          <a:p>
            <a:pPr>
              <a:lnSpc>
                <a:spcPct val="150000"/>
              </a:lnSpc>
            </a:pPr>
            <a:r>
              <a:rPr lang="en-US" sz="1800" dirty="0"/>
              <a:t>We working out on </a:t>
            </a:r>
            <a:r>
              <a:rPr lang="en-US" sz="1800" b="1" dirty="0"/>
              <a:t>admission rate formula for the entire University</a:t>
            </a:r>
            <a:r>
              <a:rPr lang="en-US" sz="1800" dirty="0"/>
              <a:t>, we analyze data for the past three years.  In some instances, admitted students do not come and register, we need a scientific approach informed by socio economic conditions of the citizens.</a:t>
            </a:r>
          </a:p>
          <a:p>
            <a:pPr>
              <a:lnSpc>
                <a:spcPct val="150000"/>
              </a:lnSpc>
            </a:pPr>
            <a:r>
              <a:rPr lang="en-US" sz="1800" dirty="0"/>
              <a:t>We had a </a:t>
            </a:r>
            <a:r>
              <a:rPr lang="en-US" sz="1800" b="1" dirty="0"/>
              <a:t>smooth registration </a:t>
            </a:r>
            <a:r>
              <a:rPr lang="en-US" sz="1800" dirty="0"/>
              <a:t>for 2025, very few lines and areas that need our attention.  We have started to </a:t>
            </a:r>
            <a:r>
              <a:rPr lang="en-US" sz="1800" b="1" dirty="0"/>
              <a:t>prepare for 2026</a:t>
            </a:r>
            <a:r>
              <a:rPr lang="en-US" sz="1800" dirty="0"/>
              <a:t>, we are </a:t>
            </a:r>
            <a:r>
              <a:rPr lang="en-US" sz="1800" b="1" dirty="0"/>
              <a:t>making radical changes</a:t>
            </a:r>
            <a:r>
              <a:rPr lang="en-US" sz="1800" dirty="0"/>
              <a:t>.</a:t>
            </a:r>
          </a:p>
          <a:p>
            <a:pPr>
              <a:lnSpc>
                <a:spcPct val="150000"/>
              </a:lnSpc>
            </a:pPr>
            <a:r>
              <a:rPr lang="en-US" sz="1800" dirty="0"/>
              <a:t>We have started the test with </a:t>
            </a:r>
            <a:r>
              <a:rPr lang="en-US" sz="1800" b="1" dirty="0"/>
              <a:t>new Alternate Online Applications (AOA) System</a:t>
            </a:r>
            <a:r>
              <a:rPr lang="en-US" sz="1800" dirty="0"/>
              <a:t> for 2026.</a:t>
            </a:r>
          </a:p>
          <a:p>
            <a:pPr>
              <a:lnSpc>
                <a:spcPct val="150000"/>
              </a:lnSpc>
            </a:pPr>
            <a:endParaRPr lang="en-US" sz="1800" dirty="0"/>
          </a:p>
        </p:txBody>
      </p:sp>
      <p:sp>
        <p:nvSpPr>
          <p:cNvPr id="4" name="Slide Number Placeholder 3">
            <a:extLst>
              <a:ext uri="{FF2B5EF4-FFF2-40B4-BE49-F238E27FC236}">
                <a16:creationId xmlns:a16="http://schemas.microsoft.com/office/drawing/2014/main" id="{A3902A7B-6AC9-B5BA-6A7F-B38DB953E419}"/>
              </a:ext>
            </a:extLst>
          </p:cNvPr>
          <p:cNvSpPr>
            <a:spLocks noGrp="1"/>
          </p:cNvSpPr>
          <p:nvPr>
            <p:ph type="sldNum" sz="quarter" idx="12"/>
          </p:nvPr>
        </p:nvSpPr>
        <p:spPr/>
        <p:txBody>
          <a:bodyPr/>
          <a:lstStyle/>
          <a:p>
            <a:fld id="{2FEE674D-FF67-4B98-8D29-206203C525F7}" type="slidenum">
              <a:rPr lang="en-ZA" smtClean="0"/>
              <a:t>12</a:t>
            </a:fld>
            <a:endParaRPr lang="en-ZA"/>
          </a:p>
        </p:txBody>
      </p:sp>
      <p:sp>
        <p:nvSpPr>
          <p:cNvPr id="7" name="Title 1">
            <a:extLst>
              <a:ext uri="{FF2B5EF4-FFF2-40B4-BE49-F238E27FC236}">
                <a16:creationId xmlns:a16="http://schemas.microsoft.com/office/drawing/2014/main" id="{99DAF5A5-7D29-B78C-2DAA-644013E9B761}"/>
              </a:ext>
            </a:extLst>
          </p:cNvPr>
          <p:cNvSpPr>
            <a:spLocks noGrp="1"/>
          </p:cNvSpPr>
          <p:nvPr>
            <p:ph type="title"/>
          </p:nvPr>
        </p:nvSpPr>
        <p:spPr>
          <a:xfrm>
            <a:off x="838200" y="365125"/>
            <a:ext cx="9421906" cy="1325563"/>
          </a:xfrm>
        </p:spPr>
        <p:txBody>
          <a:bodyPr>
            <a:normAutofit/>
          </a:bodyPr>
          <a:lstStyle/>
          <a:p>
            <a:r>
              <a:rPr lang="en-US" dirty="0"/>
              <a:t>STARTING ACADEMIC YEAR – ON TIME!</a:t>
            </a:r>
          </a:p>
        </p:txBody>
      </p:sp>
    </p:spTree>
    <p:extLst>
      <p:ext uri="{BB962C8B-B14F-4D97-AF65-F5344CB8AC3E}">
        <p14:creationId xmlns:p14="http://schemas.microsoft.com/office/powerpoint/2010/main" val="269864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A275-E150-730F-DDEC-0201200D1159}"/>
              </a:ext>
            </a:extLst>
          </p:cNvPr>
          <p:cNvSpPr>
            <a:spLocks noGrp="1"/>
          </p:cNvSpPr>
          <p:nvPr>
            <p:ph type="title"/>
          </p:nvPr>
        </p:nvSpPr>
        <p:spPr/>
        <p:txBody>
          <a:bodyPr/>
          <a:lstStyle/>
          <a:p>
            <a:r>
              <a:rPr lang="en-US" dirty="0"/>
              <a:t>WHITE SPACE PROGRAMME</a:t>
            </a:r>
          </a:p>
        </p:txBody>
      </p:sp>
      <p:sp>
        <p:nvSpPr>
          <p:cNvPr id="3" name="Content Placeholder 2">
            <a:extLst>
              <a:ext uri="{FF2B5EF4-FFF2-40B4-BE49-F238E27FC236}">
                <a16:creationId xmlns:a16="http://schemas.microsoft.com/office/drawing/2014/main" id="{D984B300-DC74-2A07-72F6-8FA43FD5BEBC}"/>
              </a:ext>
            </a:extLst>
          </p:cNvPr>
          <p:cNvSpPr>
            <a:spLocks noGrp="1"/>
          </p:cNvSpPr>
          <p:nvPr>
            <p:ph idx="1"/>
          </p:nvPr>
        </p:nvSpPr>
        <p:spPr>
          <a:xfrm>
            <a:off x="838200" y="1587260"/>
            <a:ext cx="10634932" cy="4188389"/>
          </a:xfrm>
        </p:spPr>
        <p:txBody>
          <a:bodyPr>
            <a:normAutofit/>
          </a:bodyPr>
          <a:lstStyle/>
          <a:p>
            <a:pPr>
              <a:lnSpc>
                <a:spcPct val="150000"/>
              </a:lnSpc>
            </a:pPr>
            <a:r>
              <a:rPr lang="en-US" sz="1800" dirty="0"/>
              <a:t>White Space </a:t>
            </a:r>
            <a:r>
              <a:rPr lang="en-US" sz="1800" dirty="0" err="1"/>
              <a:t>Programme</a:t>
            </a:r>
            <a:r>
              <a:rPr lang="en-US" sz="1800" dirty="0"/>
              <a:t> </a:t>
            </a:r>
            <a:r>
              <a:rPr lang="en-US" sz="1800" b="1" dirty="0"/>
              <a:t>closed the gap </a:t>
            </a:r>
            <a:r>
              <a:rPr lang="en-US" sz="1800" dirty="0"/>
              <a:t>between UFH and ADAPT IT.</a:t>
            </a:r>
          </a:p>
          <a:p>
            <a:pPr>
              <a:lnSpc>
                <a:spcPct val="150000"/>
              </a:lnSpc>
            </a:pPr>
            <a:r>
              <a:rPr lang="en-US" sz="1800" dirty="0"/>
              <a:t>We are currently using the system and </a:t>
            </a:r>
            <a:r>
              <a:rPr lang="en-US" sz="1800" b="1" dirty="0"/>
              <a:t>urging ADAPT IT </a:t>
            </a:r>
            <a:r>
              <a:rPr lang="en-US" sz="1800" dirty="0"/>
              <a:t>to make lot of developments.</a:t>
            </a:r>
          </a:p>
          <a:p>
            <a:pPr>
              <a:lnSpc>
                <a:spcPct val="150000"/>
              </a:lnSpc>
            </a:pPr>
            <a:r>
              <a:rPr lang="en-US" sz="1800" dirty="0"/>
              <a:t>We are addressing matters such as </a:t>
            </a:r>
            <a:r>
              <a:rPr lang="en-US" sz="1800" b="1" dirty="0"/>
              <a:t>Academic Structure </a:t>
            </a:r>
            <a:r>
              <a:rPr lang="en-US" sz="1800" dirty="0"/>
              <a:t>and other controls identified during the workshop.</a:t>
            </a:r>
          </a:p>
          <a:p>
            <a:pPr>
              <a:lnSpc>
                <a:spcPct val="150000"/>
              </a:lnSpc>
            </a:pPr>
            <a:r>
              <a:rPr lang="en-US" sz="1800" dirty="0"/>
              <a:t>We are grateful to ADAPT IT by </a:t>
            </a:r>
            <a:r>
              <a:rPr lang="en-US" sz="1800" b="1" dirty="0"/>
              <a:t>spending 3 days </a:t>
            </a:r>
            <a:r>
              <a:rPr lang="en-US" sz="1800" dirty="0"/>
              <a:t>at UFH, that marked a huge change in our institution.</a:t>
            </a:r>
          </a:p>
          <a:p>
            <a:pPr>
              <a:lnSpc>
                <a:spcPct val="150000"/>
              </a:lnSpc>
            </a:pPr>
            <a:r>
              <a:rPr lang="en-US" sz="1800" dirty="0"/>
              <a:t>The implications of </a:t>
            </a:r>
            <a:r>
              <a:rPr lang="en-US" sz="1800" b="1" dirty="0"/>
              <a:t>funding and financial sustainability </a:t>
            </a:r>
            <a:r>
              <a:rPr lang="en-US" sz="1800" dirty="0"/>
              <a:t>of the University.</a:t>
            </a:r>
          </a:p>
          <a:p>
            <a:pPr>
              <a:lnSpc>
                <a:spcPct val="150000"/>
              </a:lnSpc>
            </a:pPr>
            <a:r>
              <a:rPr lang="en-US" sz="1800" dirty="0"/>
              <a:t>UFH is </a:t>
            </a:r>
            <a:r>
              <a:rPr lang="en-US" sz="1800" b="1" dirty="0"/>
              <a:t>ready for collaborations </a:t>
            </a:r>
            <a:r>
              <a:rPr lang="en-US" sz="1800" dirty="0"/>
              <a:t>with other Institutions.</a:t>
            </a:r>
          </a:p>
        </p:txBody>
      </p:sp>
      <p:sp>
        <p:nvSpPr>
          <p:cNvPr id="4" name="Slide Number Placeholder 3">
            <a:extLst>
              <a:ext uri="{FF2B5EF4-FFF2-40B4-BE49-F238E27FC236}">
                <a16:creationId xmlns:a16="http://schemas.microsoft.com/office/drawing/2014/main" id="{C39D4EA4-AB07-EEFA-D1BE-8977E5434393}"/>
              </a:ext>
            </a:extLst>
          </p:cNvPr>
          <p:cNvSpPr>
            <a:spLocks noGrp="1"/>
          </p:cNvSpPr>
          <p:nvPr>
            <p:ph type="sldNum" sz="quarter" idx="12"/>
          </p:nvPr>
        </p:nvSpPr>
        <p:spPr/>
        <p:txBody>
          <a:bodyPr/>
          <a:lstStyle/>
          <a:p>
            <a:fld id="{2FEE674D-FF67-4B98-8D29-206203C525F7}" type="slidenum">
              <a:rPr lang="en-ZA" smtClean="0"/>
              <a:t>13</a:t>
            </a:fld>
            <a:endParaRPr lang="en-ZA"/>
          </a:p>
        </p:txBody>
      </p:sp>
    </p:spTree>
    <p:extLst>
      <p:ext uri="{BB962C8B-B14F-4D97-AF65-F5344CB8AC3E}">
        <p14:creationId xmlns:p14="http://schemas.microsoft.com/office/powerpoint/2010/main" val="214711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EB6B-7F8C-AC18-542E-9F97A650A452}"/>
              </a:ext>
            </a:extLst>
          </p:cNvPr>
          <p:cNvSpPr>
            <a:spLocks noGrp="1"/>
          </p:cNvSpPr>
          <p:nvPr>
            <p:ph type="title"/>
          </p:nvPr>
        </p:nvSpPr>
        <p:spPr/>
        <p:txBody>
          <a:bodyPr/>
          <a:lstStyle/>
          <a:p>
            <a:r>
              <a:rPr lang="en-US" dirty="0"/>
              <a:t>WORD OF GRATITUDE</a:t>
            </a:r>
          </a:p>
        </p:txBody>
      </p:sp>
      <p:sp>
        <p:nvSpPr>
          <p:cNvPr id="3" name="Content Placeholder 2">
            <a:extLst>
              <a:ext uri="{FF2B5EF4-FFF2-40B4-BE49-F238E27FC236}">
                <a16:creationId xmlns:a16="http://schemas.microsoft.com/office/drawing/2014/main" id="{1FC50657-3645-DA8A-6931-EE63258A90CE}"/>
              </a:ext>
            </a:extLst>
          </p:cNvPr>
          <p:cNvSpPr>
            <a:spLocks noGrp="1"/>
          </p:cNvSpPr>
          <p:nvPr>
            <p:ph idx="1"/>
          </p:nvPr>
        </p:nvSpPr>
        <p:spPr>
          <a:xfrm>
            <a:off x="740229" y="1556657"/>
            <a:ext cx="10929257" cy="4517572"/>
          </a:xfrm>
        </p:spPr>
        <p:txBody>
          <a:bodyPr>
            <a:normAutofit fontScale="85000" lnSpcReduction="10000"/>
          </a:bodyPr>
          <a:lstStyle/>
          <a:p>
            <a:pPr>
              <a:lnSpc>
                <a:spcPct val="150000"/>
              </a:lnSpc>
            </a:pPr>
            <a:r>
              <a:rPr lang="en-US" sz="1800" dirty="0"/>
              <a:t>On behalf of UFH, we are so grateful to ADAPT IT by sending a </a:t>
            </a:r>
            <a:r>
              <a:rPr lang="en-US" sz="1800" b="1" dirty="0"/>
              <a:t>capable TEAM of Experts </a:t>
            </a:r>
            <a:r>
              <a:rPr lang="en-US" sz="1800" dirty="0"/>
              <a:t>in assisting, the commitment from </a:t>
            </a:r>
            <a:r>
              <a:rPr lang="en-US" sz="1800" b="1" dirty="0"/>
              <a:t>Managing Director ADAPT IT </a:t>
            </a:r>
            <a:r>
              <a:rPr lang="en-US" sz="1800" b="1" dirty="0" err="1"/>
              <a:t>Mr</a:t>
            </a:r>
            <a:r>
              <a:rPr lang="en-US" sz="1800" b="1" dirty="0"/>
              <a:t> L. Rubushe,</a:t>
            </a:r>
            <a:r>
              <a:rPr lang="en-US" sz="1800" dirty="0"/>
              <a:t> can not go unnoticed.</a:t>
            </a:r>
          </a:p>
          <a:p>
            <a:pPr>
              <a:lnSpc>
                <a:spcPct val="150000"/>
              </a:lnSpc>
            </a:pPr>
            <a:r>
              <a:rPr lang="en-US" sz="1800" b="1" dirty="0" err="1"/>
              <a:t>Ms</a:t>
            </a:r>
            <a:r>
              <a:rPr lang="en-US" sz="1800" b="1" dirty="0"/>
              <a:t> Xolelwa Olayi, Team Lead of WSP</a:t>
            </a:r>
            <a:r>
              <a:rPr lang="en-US" sz="1800" dirty="0"/>
              <a:t>, for leadership of White Space </a:t>
            </a:r>
            <a:r>
              <a:rPr lang="en-US" sz="1800" dirty="0" err="1"/>
              <a:t>Programme</a:t>
            </a:r>
            <a:r>
              <a:rPr lang="en-US" sz="1800" dirty="0"/>
              <a:t>, indeed closing the gap between UFH and ADAPT IT.</a:t>
            </a:r>
          </a:p>
          <a:p>
            <a:pPr>
              <a:lnSpc>
                <a:spcPct val="150000"/>
              </a:lnSpc>
            </a:pPr>
            <a:r>
              <a:rPr lang="en-US" sz="1800" b="1" dirty="0"/>
              <a:t>ADAPT IT Team (Karen, Christo, Thato, Linda) and  </a:t>
            </a:r>
            <a:r>
              <a:rPr lang="en-US" sz="1800" b="1" dirty="0" err="1"/>
              <a:t>Mr</a:t>
            </a:r>
            <a:r>
              <a:rPr lang="en-US" sz="1800" b="1" dirty="0"/>
              <a:t> Malibongwe Mamba </a:t>
            </a:r>
            <a:r>
              <a:rPr lang="en-US" sz="1800" dirty="0"/>
              <a:t>for his approach on trainings and support given the UFH.</a:t>
            </a:r>
          </a:p>
          <a:p>
            <a:pPr>
              <a:lnSpc>
                <a:spcPct val="150000"/>
              </a:lnSpc>
            </a:pPr>
            <a:r>
              <a:rPr lang="en-US" sz="1800" dirty="0"/>
              <a:t>The Leadership of UFH as Led by the </a:t>
            </a:r>
            <a:r>
              <a:rPr lang="en-US" sz="1800" b="1" dirty="0"/>
              <a:t>Vice Chancellor Prof Sakhela Buhlungu </a:t>
            </a:r>
            <a:r>
              <a:rPr lang="en-US" sz="1800" dirty="0"/>
              <a:t>for wavering support and guidance as we turn around the administration.</a:t>
            </a:r>
          </a:p>
          <a:p>
            <a:pPr>
              <a:lnSpc>
                <a:spcPct val="150000"/>
              </a:lnSpc>
            </a:pPr>
            <a:r>
              <a:rPr lang="en-US" sz="1800" b="1" dirty="0"/>
              <a:t>The Registrar: </a:t>
            </a:r>
            <a:r>
              <a:rPr lang="en-US" sz="1800" b="1" dirty="0" err="1"/>
              <a:t>Mr</a:t>
            </a:r>
            <a:r>
              <a:rPr lang="en-US" sz="1800" b="1" dirty="0"/>
              <a:t> Njabulo Zuma </a:t>
            </a:r>
            <a:r>
              <a:rPr lang="en-US" sz="1800" dirty="0"/>
              <a:t>who has been a source of wisdom, leader of this entire change.</a:t>
            </a:r>
          </a:p>
          <a:p>
            <a:pPr>
              <a:lnSpc>
                <a:spcPct val="150000"/>
              </a:lnSpc>
            </a:pPr>
            <a:r>
              <a:rPr lang="en-US" sz="1800" b="1" dirty="0"/>
              <a:t>The Chief Information Officer, </a:t>
            </a:r>
            <a:r>
              <a:rPr lang="en-US" sz="1800" b="1" dirty="0" err="1"/>
              <a:t>Mr</a:t>
            </a:r>
            <a:r>
              <a:rPr lang="en-US" sz="1800" b="1" dirty="0"/>
              <a:t> Scott </a:t>
            </a:r>
            <a:r>
              <a:rPr lang="en-US" sz="1800" dirty="0"/>
              <a:t>for his strategies, support and commitment for our success of these projects.</a:t>
            </a:r>
          </a:p>
          <a:p>
            <a:pPr>
              <a:lnSpc>
                <a:spcPct val="150000"/>
              </a:lnSpc>
            </a:pPr>
            <a:r>
              <a:rPr lang="en-US" sz="1800" b="1" dirty="0"/>
              <a:t>The Deans, Deputy Deans, Faculty Managers, Assistants, Managers in the Registrars Office, ICT staff </a:t>
            </a:r>
            <a:r>
              <a:rPr lang="en-US" sz="1800" dirty="0"/>
              <a:t>for being great project anchors for the success of the University.</a:t>
            </a:r>
          </a:p>
        </p:txBody>
      </p:sp>
      <p:sp>
        <p:nvSpPr>
          <p:cNvPr id="4" name="Slide Number Placeholder 3">
            <a:extLst>
              <a:ext uri="{FF2B5EF4-FFF2-40B4-BE49-F238E27FC236}">
                <a16:creationId xmlns:a16="http://schemas.microsoft.com/office/drawing/2014/main" id="{6AECC7E0-02E4-4E79-E733-A45343BB504B}"/>
              </a:ext>
            </a:extLst>
          </p:cNvPr>
          <p:cNvSpPr>
            <a:spLocks noGrp="1"/>
          </p:cNvSpPr>
          <p:nvPr>
            <p:ph type="sldNum" sz="quarter" idx="12"/>
          </p:nvPr>
        </p:nvSpPr>
        <p:spPr/>
        <p:txBody>
          <a:bodyPr/>
          <a:lstStyle/>
          <a:p>
            <a:fld id="{2FEE674D-FF67-4B98-8D29-206203C525F7}" type="slidenum">
              <a:rPr lang="en-ZA" smtClean="0"/>
              <a:t>14</a:t>
            </a:fld>
            <a:endParaRPr lang="en-ZA"/>
          </a:p>
        </p:txBody>
      </p:sp>
    </p:spTree>
    <p:extLst>
      <p:ext uri="{BB962C8B-B14F-4D97-AF65-F5344CB8AC3E}">
        <p14:creationId xmlns:p14="http://schemas.microsoft.com/office/powerpoint/2010/main" val="201482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NATIONAL CONTEXT</a:t>
            </a:r>
            <a:endParaRPr lang="en-ZA" dirty="0"/>
          </a:p>
        </p:txBody>
      </p:sp>
      <p:sp>
        <p:nvSpPr>
          <p:cNvPr id="3" name="Content Placeholder 2"/>
          <p:cNvSpPr>
            <a:spLocks noGrp="1"/>
          </p:cNvSpPr>
          <p:nvPr>
            <p:ph idx="1"/>
          </p:nvPr>
        </p:nvSpPr>
        <p:spPr>
          <a:xfrm>
            <a:off x="755780" y="1576873"/>
            <a:ext cx="10598020" cy="4198776"/>
          </a:xfrm>
        </p:spPr>
        <p:txBody>
          <a:bodyPr>
            <a:normAutofit/>
          </a:bodyPr>
          <a:lstStyle/>
          <a:p>
            <a:pPr marL="457200" indent="-457200" algn="just">
              <a:lnSpc>
                <a:spcPct val="150000"/>
              </a:lnSpc>
              <a:buFont typeface="+mj-lt"/>
              <a:buAutoNum type="arabicPeriod"/>
            </a:pPr>
            <a:r>
              <a:rPr lang="en-US" sz="2000" dirty="0"/>
              <a:t>The national context of higher education in South Africa, especially regarding </a:t>
            </a:r>
            <a:r>
              <a:rPr lang="en-US" sz="2000" b="1" dirty="0" err="1"/>
              <a:t>digitalisation</a:t>
            </a:r>
            <a:r>
              <a:rPr lang="en-US" sz="2000" b="1" dirty="0"/>
              <a:t> </a:t>
            </a:r>
            <a:r>
              <a:rPr lang="en-US" sz="2000" dirty="0"/>
              <a:t>and the </a:t>
            </a:r>
            <a:r>
              <a:rPr lang="en-US" sz="2000" b="1" dirty="0"/>
              <a:t>automation of academic administration</a:t>
            </a:r>
            <a:r>
              <a:rPr lang="en-US" sz="2000" dirty="0"/>
              <a:t>, reflects a growing commitment to </a:t>
            </a:r>
            <a:r>
              <a:rPr lang="en-US" sz="2000" b="1" dirty="0" err="1"/>
              <a:t>modernising</a:t>
            </a:r>
            <a:r>
              <a:rPr lang="en-US" sz="2000" b="1" dirty="0"/>
              <a:t> systems</a:t>
            </a:r>
            <a:r>
              <a:rPr lang="en-US" sz="2000" dirty="0"/>
              <a:t> in response to the challenges faced by institutions. </a:t>
            </a:r>
          </a:p>
          <a:p>
            <a:pPr marL="457200" indent="-457200" algn="just">
              <a:lnSpc>
                <a:spcPct val="150000"/>
              </a:lnSpc>
              <a:buFont typeface="+mj-lt"/>
              <a:buAutoNum type="arabicPeriod"/>
            </a:pPr>
            <a:r>
              <a:rPr lang="en-US" sz="2000" dirty="0"/>
              <a:t>This shift is influenced by:</a:t>
            </a:r>
          </a:p>
          <a:p>
            <a:pPr lvl="1" algn="just">
              <a:lnSpc>
                <a:spcPct val="150000"/>
              </a:lnSpc>
            </a:pPr>
            <a:r>
              <a:rPr lang="en-US" sz="1800" dirty="0"/>
              <a:t>Global trends, </a:t>
            </a:r>
          </a:p>
          <a:p>
            <a:pPr lvl="1" algn="just">
              <a:lnSpc>
                <a:spcPct val="150000"/>
              </a:lnSpc>
            </a:pPr>
            <a:r>
              <a:rPr lang="en-US" sz="1800" dirty="0"/>
              <a:t>Local policy directives, and </a:t>
            </a:r>
          </a:p>
          <a:p>
            <a:pPr lvl="1" algn="just">
              <a:lnSpc>
                <a:spcPct val="150000"/>
              </a:lnSpc>
            </a:pPr>
            <a:r>
              <a:rPr lang="en-US" sz="1800" dirty="0"/>
              <a:t>The need for improved operational efficiency across universities.</a:t>
            </a:r>
          </a:p>
          <a:p>
            <a:pPr marL="0" indent="0" algn="just">
              <a:lnSpc>
                <a:spcPct val="150000"/>
              </a:lnSpc>
              <a:buNone/>
            </a:pPr>
            <a:endParaRPr lang="en-US" sz="2000" dirty="0"/>
          </a:p>
          <a:p>
            <a:pPr>
              <a:lnSpc>
                <a:spcPct val="150000"/>
              </a:lnSpc>
            </a:pPr>
            <a:endParaRPr lang="en-US" sz="1800" dirty="0">
              <a:solidFill>
                <a:srgbClr val="FFC000"/>
              </a:solidFill>
            </a:endParaRPr>
          </a:p>
          <a:p>
            <a:pPr marL="0" indent="0">
              <a:lnSpc>
                <a:spcPct val="150000"/>
              </a:lnSpc>
              <a:buNone/>
            </a:pPr>
            <a:endParaRPr lang="en-US" sz="1800" dirty="0"/>
          </a:p>
          <a:p>
            <a:pPr>
              <a:lnSpc>
                <a:spcPct val="150000"/>
              </a:lnSpc>
            </a:pPr>
            <a:endParaRPr lang="en-ZA" sz="1800" dirty="0"/>
          </a:p>
        </p:txBody>
      </p:sp>
      <p:sp>
        <p:nvSpPr>
          <p:cNvPr id="5" name="Slide Number Placeholder 4"/>
          <p:cNvSpPr>
            <a:spLocks noGrp="1"/>
          </p:cNvSpPr>
          <p:nvPr>
            <p:ph type="sldNum" sz="quarter" idx="12"/>
          </p:nvPr>
        </p:nvSpPr>
        <p:spPr/>
        <p:txBody>
          <a:bodyPr/>
          <a:lstStyle/>
          <a:p>
            <a:fld id="{2FEE674D-FF67-4B98-8D29-206203C525F7}" type="slidenum">
              <a:rPr lang="en-ZA" smtClean="0"/>
              <a:t>2</a:t>
            </a:fld>
            <a:endParaRPr lang="en-ZA"/>
          </a:p>
        </p:txBody>
      </p:sp>
    </p:spTree>
    <p:extLst>
      <p:ext uri="{BB962C8B-B14F-4D97-AF65-F5344CB8AC3E}">
        <p14:creationId xmlns:p14="http://schemas.microsoft.com/office/powerpoint/2010/main" val="386979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70FC-C3E1-FD89-ABD4-40F0C265BA5C}"/>
              </a:ext>
            </a:extLst>
          </p:cNvPr>
          <p:cNvSpPr>
            <a:spLocks noGrp="1"/>
          </p:cNvSpPr>
          <p:nvPr>
            <p:ph type="title"/>
          </p:nvPr>
        </p:nvSpPr>
        <p:spPr/>
        <p:txBody>
          <a:bodyPr>
            <a:normAutofit/>
          </a:bodyPr>
          <a:lstStyle/>
          <a:p>
            <a:pPr marL="0" indent="0" algn="ctr">
              <a:lnSpc>
                <a:spcPct val="100000"/>
              </a:lnSpc>
              <a:spcAft>
                <a:spcPts val="800"/>
              </a:spcAft>
              <a:buNone/>
            </a:pPr>
            <a:r>
              <a:rPr lang="en-US" b="1" dirty="0"/>
              <a:t>TOWARDS A DECADE OF RENEWAL !</a:t>
            </a:r>
          </a:p>
        </p:txBody>
      </p:sp>
      <p:sp>
        <p:nvSpPr>
          <p:cNvPr id="3" name="Content Placeholder 2">
            <a:extLst>
              <a:ext uri="{FF2B5EF4-FFF2-40B4-BE49-F238E27FC236}">
                <a16:creationId xmlns:a16="http://schemas.microsoft.com/office/drawing/2014/main" id="{4AD26CC3-FC76-E7A1-21FE-1C6E38AC1051}"/>
              </a:ext>
            </a:extLst>
          </p:cNvPr>
          <p:cNvSpPr>
            <a:spLocks noGrp="1"/>
          </p:cNvSpPr>
          <p:nvPr>
            <p:ph idx="1"/>
          </p:nvPr>
        </p:nvSpPr>
        <p:spPr>
          <a:xfrm>
            <a:off x="838200" y="1603022"/>
            <a:ext cx="11281913" cy="4521733"/>
          </a:xfrm>
        </p:spPr>
        <p:txBody>
          <a:bodyPr>
            <a:noAutofit/>
          </a:bodyPr>
          <a:lstStyle/>
          <a:p>
            <a:pPr marL="0" marR="0" indent="0">
              <a:lnSpc>
                <a:spcPct val="100000"/>
              </a:lnSpc>
              <a:spcAft>
                <a:spcPts val="800"/>
              </a:spcAft>
              <a:buNone/>
            </a:pPr>
            <a:r>
              <a:rPr lang="en-US" sz="2000" dirty="0"/>
              <a:t>To strategize means to </a:t>
            </a:r>
            <a:r>
              <a:rPr lang="en-US" sz="2000" b="1" u="sng" dirty="0"/>
              <a:t>position-reposition yourself or your organization for success.  </a:t>
            </a:r>
            <a:endParaRPr lang="en-US" sz="2000" dirty="0"/>
          </a:p>
          <a:p>
            <a:pPr marL="0" marR="0" indent="0">
              <a:lnSpc>
                <a:spcPct val="100000"/>
              </a:lnSpc>
              <a:spcAft>
                <a:spcPts val="800"/>
              </a:spcAft>
              <a:buNone/>
            </a:pPr>
            <a:endParaRPr lang="en-US" sz="2000" dirty="0"/>
          </a:p>
          <a:p>
            <a:pPr marL="0" marR="0" indent="0">
              <a:lnSpc>
                <a:spcPct val="100000"/>
              </a:lnSpc>
              <a:spcAft>
                <a:spcPts val="800"/>
              </a:spcAft>
              <a:buNone/>
            </a:pPr>
            <a:r>
              <a:rPr lang="en-US" sz="2000" dirty="0"/>
              <a:t>The MEC have declared 2025 as a year of deepening renewal and service excellency: </a:t>
            </a:r>
          </a:p>
          <a:p>
            <a:pPr marL="514350" lvl="1" indent="-285750" algn="just">
              <a:lnSpc>
                <a:spcPct val="100000"/>
              </a:lnSpc>
              <a:spcBef>
                <a:spcPts val="1200"/>
              </a:spcBef>
              <a:spcAft>
                <a:spcPts val="1200"/>
              </a:spcAft>
            </a:pPr>
            <a:r>
              <a:rPr lang="en-ZA" sz="1800" dirty="0"/>
              <a:t>Importance of Strategic and Operational Plan </a:t>
            </a:r>
          </a:p>
          <a:p>
            <a:pPr marL="514350" lvl="1" indent="-285750" algn="just">
              <a:lnSpc>
                <a:spcPct val="100000"/>
              </a:lnSpc>
              <a:spcBef>
                <a:spcPts val="1200"/>
              </a:spcBef>
              <a:spcAft>
                <a:spcPts val="1200"/>
              </a:spcAft>
            </a:pPr>
            <a:r>
              <a:rPr lang="en-ZA" sz="1800" dirty="0"/>
              <a:t>Annual Performance Plan (APP) - articulates the institutional goals, strategic objectives, Key Performance Indicators (KPIs), and Targets for the year.</a:t>
            </a:r>
          </a:p>
          <a:p>
            <a:pPr marL="514350" lvl="1" indent="-285750" algn="just">
              <a:lnSpc>
                <a:spcPct val="100000"/>
              </a:lnSpc>
              <a:spcBef>
                <a:spcPts val="1200"/>
              </a:spcBef>
              <a:spcAft>
                <a:spcPts val="1200"/>
              </a:spcAft>
            </a:pPr>
            <a:r>
              <a:rPr lang="en-ZA" sz="1800" dirty="0"/>
              <a:t>The Institutional Operational Plan (IOP) - articulates further the targets for each quarter of the year allocated to individual person(s) to ensure accountability.</a:t>
            </a:r>
          </a:p>
        </p:txBody>
      </p:sp>
      <p:sp>
        <p:nvSpPr>
          <p:cNvPr id="4" name="Slide Number Placeholder 3">
            <a:extLst>
              <a:ext uri="{FF2B5EF4-FFF2-40B4-BE49-F238E27FC236}">
                <a16:creationId xmlns:a16="http://schemas.microsoft.com/office/drawing/2014/main" id="{AB4A8394-927B-A143-75D5-8665ACA05A4A}"/>
              </a:ext>
            </a:extLst>
          </p:cNvPr>
          <p:cNvSpPr>
            <a:spLocks noGrp="1"/>
          </p:cNvSpPr>
          <p:nvPr>
            <p:ph type="sldNum" sz="quarter" idx="12"/>
          </p:nvPr>
        </p:nvSpPr>
        <p:spPr/>
        <p:txBody>
          <a:bodyPr/>
          <a:lstStyle/>
          <a:p>
            <a:endParaRPr lang="en-ZA" dirty="0"/>
          </a:p>
        </p:txBody>
      </p:sp>
    </p:spTree>
    <p:extLst>
      <p:ext uri="{BB962C8B-B14F-4D97-AF65-F5344CB8AC3E}">
        <p14:creationId xmlns:p14="http://schemas.microsoft.com/office/powerpoint/2010/main" val="66903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B31C-BA7D-1AF3-48AC-209E55AF14CA}"/>
              </a:ext>
            </a:extLst>
          </p:cNvPr>
          <p:cNvSpPr>
            <a:spLocks noGrp="1"/>
          </p:cNvSpPr>
          <p:nvPr>
            <p:ph type="title"/>
          </p:nvPr>
        </p:nvSpPr>
        <p:spPr/>
        <p:txBody>
          <a:bodyPr>
            <a:normAutofit/>
          </a:bodyPr>
          <a:lstStyle/>
          <a:p>
            <a:r>
              <a:rPr lang="en-US" sz="4400" b="1" dirty="0"/>
              <a:t>TOGETHER IN EXCELLENCY!</a:t>
            </a:r>
            <a:endParaRPr lang="en-US" dirty="0"/>
          </a:p>
        </p:txBody>
      </p:sp>
      <p:sp>
        <p:nvSpPr>
          <p:cNvPr id="3" name="Content Placeholder 2">
            <a:extLst>
              <a:ext uri="{FF2B5EF4-FFF2-40B4-BE49-F238E27FC236}">
                <a16:creationId xmlns:a16="http://schemas.microsoft.com/office/drawing/2014/main" id="{DA875B69-1D65-C3B9-A4A1-4B2B1A0357A6}"/>
              </a:ext>
            </a:extLst>
          </p:cNvPr>
          <p:cNvSpPr>
            <a:spLocks noGrp="1"/>
          </p:cNvSpPr>
          <p:nvPr>
            <p:ph idx="1"/>
          </p:nvPr>
        </p:nvSpPr>
        <p:spPr/>
        <p:txBody>
          <a:bodyPr>
            <a:normAutofit/>
          </a:bodyPr>
          <a:lstStyle/>
          <a:p>
            <a:pPr marL="0" indent="0">
              <a:buNone/>
            </a:pPr>
            <a:r>
              <a:rPr lang="en-US" sz="2400" dirty="0"/>
              <a:t>Project Implementation Approach</a:t>
            </a:r>
            <a:endParaRPr lang="en-US" sz="1400" b="1" dirty="0"/>
          </a:p>
          <a:p>
            <a:r>
              <a:rPr lang="en-US" sz="1800" b="1" dirty="0"/>
              <a:t>Working together </a:t>
            </a:r>
            <a:r>
              <a:rPr lang="en-US" sz="1800" dirty="0"/>
              <a:t>with ICT, Faculties, Registrars Office, Finance, and Adapt IT as a Strategic Partner </a:t>
            </a:r>
          </a:p>
          <a:p>
            <a:r>
              <a:rPr lang="en-US" sz="1800" dirty="0"/>
              <a:t>There must be </a:t>
            </a:r>
            <a:r>
              <a:rPr lang="en-US" sz="1800" b="1" dirty="0"/>
              <a:t>Project Anchors </a:t>
            </a:r>
          </a:p>
          <a:p>
            <a:r>
              <a:rPr lang="en-US" sz="1800" dirty="0"/>
              <a:t>Projects implemented are </a:t>
            </a:r>
            <a:r>
              <a:rPr lang="en-US" sz="1800" b="1" dirty="0"/>
              <a:t>closely monitored, </a:t>
            </a:r>
            <a:r>
              <a:rPr lang="en-US" sz="1800" dirty="0"/>
              <a:t>on a quarterly basis</a:t>
            </a:r>
          </a:p>
          <a:p>
            <a:r>
              <a:rPr lang="en-US" sz="1800" dirty="0"/>
              <a:t>Projects have direct impact on the overall </a:t>
            </a:r>
            <a:r>
              <a:rPr lang="en-US" sz="1800" b="1" dirty="0"/>
              <a:t>university strategy </a:t>
            </a:r>
            <a:r>
              <a:rPr lang="en-US" sz="1800" dirty="0"/>
              <a:t>and objectives,  particularly </a:t>
            </a:r>
            <a:r>
              <a:rPr lang="en-US" sz="1800" b="1" dirty="0"/>
              <a:t>financial sustainability</a:t>
            </a:r>
            <a:r>
              <a:rPr lang="en-US" sz="1800" dirty="0"/>
              <a:t>.</a:t>
            </a:r>
          </a:p>
          <a:p>
            <a:pPr marL="0" marR="0" lvl="0" indent="-228600" algn="just"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lang="en-US" sz="1800" b="1" dirty="0"/>
              <a:t>Automation of academic administration</a:t>
            </a:r>
            <a:r>
              <a:rPr lang="en-US" sz="1800" dirty="0"/>
              <a:t> guarantees smooth processes</a:t>
            </a:r>
          </a:p>
          <a:p>
            <a:pPr marL="0" marR="0" lvl="0" indent="-228600" algn="just"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lang="en-US" sz="1800" dirty="0"/>
              <a:t>Processes are linked to the South African </a:t>
            </a:r>
            <a:r>
              <a:rPr lang="en-US" sz="1800" b="1" dirty="0"/>
              <a:t>funding formula</a:t>
            </a:r>
            <a:endParaRPr lang="en-US" sz="1800" dirty="0"/>
          </a:p>
          <a:p>
            <a:pPr algn="just">
              <a:spcBef>
                <a:spcPts val="1200"/>
              </a:spcBef>
              <a:spcAft>
                <a:spcPts val="1200"/>
              </a:spcAft>
              <a:defRPr/>
            </a:pPr>
            <a:r>
              <a:rPr lang="en-US" sz="1800" b="1" dirty="0"/>
              <a:t>Input and output grants </a:t>
            </a:r>
            <a:r>
              <a:rPr lang="en-US" sz="1800" dirty="0"/>
              <a:t>depend on </a:t>
            </a:r>
            <a:r>
              <a:rPr lang="en-US" sz="1800" b="1" dirty="0"/>
              <a:t>error-free</a:t>
            </a:r>
            <a:r>
              <a:rPr lang="en-US" sz="1800" dirty="0"/>
              <a:t> academic structure, correct student promotions, correct registration and graduations.</a:t>
            </a:r>
          </a:p>
        </p:txBody>
      </p:sp>
      <p:sp>
        <p:nvSpPr>
          <p:cNvPr id="4" name="Slide Number Placeholder 3">
            <a:extLst>
              <a:ext uri="{FF2B5EF4-FFF2-40B4-BE49-F238E27FC236}">
                <a16:creationId xmlns:a16="http://schemas.microsoft.com/office/drawing/2014/main" id="{7302E264-19B2-7154-2489-8742E78B817E}"/>
              </a:ext>
            </a:extLst>
          </p:cNvPr>
          <p:cNvSpPr>
            <a:spLocks noGrp="1"/>
          </p:cNvSpPr>
          <p:nvPr>
            <p:ph type="sldNum" sz="quarter" idx="12"/>
          </p:nvPr>
        </p:nvSpPr>
        <p:spPr/>
        <p:txBody>
          <a:bodyPr/>
          <a:lstStyle/>
          <a:p>
            <a:fld id="{2FEE674D-FF67-4B98-8D29-206203C525F7}" type="slidenum">
              <a:rPr lang="en-ZA" smtClean="0"/>
              <a:t>4</a:t>
            </a:fld>
            <a:endParaRPr lang="en-ZA"/>
          </a:p>
        </p:txBody>
      </p:sp>
    </p:spTree>
    <p:extLst>
      <p:ext uri="{BB962C8B-B14F-4D97-AF65-F5344CB8AC3E}">
        <p14:creationId xmlns:p14="http://schemas.microsoft.com/office/powerpoint/2010/main" val="397171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1587-4CD7-788B-59E2-541B90BCDF7A}"/>
              </a:ext>
            </a:extLst>
          </p:cNvPr>
          <p:cNvSpPr>
            <a:spLocks noGrp="1"/>
          </p:cNvSpPr>
          <p:nvPr>
            <p:ph type="title"/>
          </p:nvPr>
        </p:nvSpPr>
        <p:spPr>
          <a:xfrm>
            <a:off x="838199" y="365125"/>
            <a:ext cx="9233647" cy="1325563"/>
          </a:xfrm>
        </p:spPr>
        <p:txBody>
          <a:bodyPr>
            <a:normAutofit/>
          </a:bodyPr>
          <a:lstStyle/>
          <a:p>
            <a:r>
              <a:rPr lang="en-US" dirty="0"/>
              <a:t>EXECUTIVE SUPPORT AND DIRECTION</a:t>
            </a:r>
          </a:p>
        </p:txBody>
      </p:sp>
      <p:sp>
        <p:nvSpPr>
          <p:cNvPr id="3" name="Content Placeholder 2">
            <a:extLst>
              <a:ext uri="{FF2B5EF4-FFF2-40B4-BE49-F238E27FC236}">
                <a16:creationId xmlns:a16="http://schemas.microsoft.com/office/drawing/2014/main" id="{6E431F49-19A0-8C34-8F99-363291EF30B2}"/>
              </a:ext>
            </a:extLst>
          </p:cNvPr>
          <p:cNvSpPr>
            <a:spLocks noGrp="1"/>
          </p:cNvSpPr>
          <p:nvPr>
            <p:ph idx="1"/>
          </p:nvPr>
        </p:nvSpPr>
        <p:spPr>
          <a:xfrm>
            <a:off x="838199" y="1587260"/>
            <a:ext cx="10867846" cy="4443425"/>
          </a:xfrm>
        </p:spPr>
        <p:txBody>
          <a:bodyPr>
            <a:normAutofit fontScale="92500" lnSpcReduction="20000"/>
          </a:bodyPr>
          <a:lstStyle/>
          <a:p>
            <a:pPr marL="0" indent="0" algn="just">
              <a:lnSpc>
                <a:spcPct val="150000"/>
              </a:lnSpc>
              <a:buNone/>
              <a:defRPr/>
            </a:pPr>
            <a:r>
              <a:rPr lang="en-US" sz="1800" dirty="0"/>
              <a:t>1. Mandate from the </a:t>
            </a:r>
            <a:r>
              <a:rPr lang="en-US" sz="1800" b="1" dirty="0"/>
              <a:t>Registrar, </a:t>
            </a:r>
            <a:r>
              <a:rPr lang="en-US" sz="1800" b="1" dirty="0" err="1"/>
              <a:t>Mr</a:t>
            </a:r>
            <a:r>
              <a:rPr lang="en-US" sz="1800" b="1" dirty="0"/>
              <a:t> Njabulo Zuma</a:t>
            </a:r>
          </a:p>
          <a:p>
            <a:pPr lvl="1" algn="just">
              <a:lnSpc>
                <a:spcPct val="150000"/>
              </a:lnSpc>
              <a:buFont typeface="Wingdings" pitchFamily="2" charset="2"/>
              <a:buChar char="Ø"/>
              <a:defRPr/>
            </a:pPr>
            <a:r>
              <a:rPr lang="en-US" sz="1600" b="1" dirty="0"/>
              <a:t>Create A Storm, Disrupt The Status Quo And Implement Automation And Digitalization</a:t>
            </a:r>
            <a:r>
              <a:rPr lang="en-US" sz="1600" dirty="0"/>
              <a:t>.  </a:t>
            </a:r>
          </a:p>
          <a:p>
            <a:pPr marL="0" indent="0" algn="just">
              <a:lnSpc>
                <a:spcPct val="150000"/>
              </a:lnSpc>
              <a:buNone/>
              <a:defRPr/>
            </a:pPr>
            <a:endParaRPr lang="en-US" sz="1800" dirty="0"/>
          </a:p>
          <a:p>
            <a:pPr marL="0" indent="0" algn="just">
              <a:lnSpc>
                <a:spcPct val="150000"/>
              </a:lnSpc>
              <a:buNone/>
              <a:defRPr/>
            </a:pPr>
            <a:r>
              <a:rPr lang="en-US" sz="1800" dirty="0"/>
              <a:t>2. </a:t>
            </a:r>
            <a:r>
              <a:rPr lang="en-US" sz="1800" b="1" dirty="0"/>
              <a:t>Great Team! Great Success </a:t>
            </a:r>
          </a:p>
          <a:p>
            <a:pPr lvl="1" algn="just">
              <a:lnSpc>
                <a:spcPct val="150000"/>
              </a:lnSpc>
              <a:defRPr/>
            </a:pPr>
            <a:r>
              <a:rPr lang="en-US" sz="1600" dirty="0"/>
              <a:t>ICT, Faculties, Registrars Office, Finance And Adapt It, The Managers, Assistances </a:t>
            </a:r>
          </a:p>
          <a:p>
            <a:pPr lvl="1" algn="just">
              <a:lnSpc>
                <a:spcPct val="150000"/>
              </a:lnSpc>
              <a:defRPr/>
            </a:pPr>
            <a:r>
              <a:rPr lang="en-US" sz="1600" dirty="0"/>
              <a:t>All Staff Members Involved Can Articulate The Story Of Success On Our Processes.</a:t>
            </a:r>
          </a:p>
          <a:p>
            <a:pPr algn="just">
              <a:lnSpc>
                <a:spcPct val="150000"/>
              </a:lnSpc>
              <a:defRPr/>
            </a:pPr>
            <a:r>
              <a:rPr lang="en-US" sz="1800" b="1" dirty="0"/>
              <a:t>Top Management </a:t>
            </a:r>
            <a:r>
              <a:rPr lang="en-US" sz="1800" dirty="0"/>
              <a:t>is very deliberate on the use of latest technologies and improvements in service  </a:t>
            </a:r>
          </a:p>
          <a:p>
            <a:pPr algn="just">
              <a:lnSpc>
                <a:spcPct val="150000"/>
              </a:lnSpc>
              <a:defRPr/>
            </a:pPr>
            <a:r>
              <a:rPr lang="en-US" sz="1800" dirty="0"/>
              <a:t>Support from our </a:t>
            </a:r>
            <a:r>
              <a:rPr lang="en-US" sz="1800" b="1" dirty="0"/>
              <a:t>Strategic Partner</a:t>
            </a:r>
            <a:r>
              <a:rPr lang="en-US" sz="1800" dirty="0"/>
              <a:t>: </a:t>
            </a:r>
            <a:r>
              <a:rPr lang="en-US" sz="1800" b="1" dirty="0"/>
              <a:t>Adapt IT</a:t>
            </a:r>
            <a:r>
              <a:rPr lang="en-US" sz="1800" dirty="0"/>
              <a:t>, with direct sponsorship from MD, </a:t>
            </a:r>
            <a:r>
              <a:rPr lang="en-US" sz="1800" dirty="0" err="1"/>
              <a:t>Mr</a:t>
            </a:r>
            <a:r>
              <a:rPr lang="en-US" sz="1800" dirty="0"/>
              <a:t> </a:t>
            </a:r>
            <a:r>
              <a:rPr lang="en-US" sz="1800" dirty="0" err="1"/>
              <a:t>Luxolo</a:t>
            </a:r>
            <a:r>
              <a:rPr lang="en-US" sz="1800" dirty="0"/>
              <a:t> </a:t>
            </a:r>
            <a:r>
              <a:rPr lang="en-US" sz="1800" dirty="0" err="1"/>
              <a:t>Rubushe</a:t>
            </a:r>
            <a:endParaRPr lang="en-US" sz="1800" dirty="0"/>
          </a:p>
          <a:p>
            <a:pPr algn="just">
              <a:lnSpc>
                <a:spcPct val="150000"/>
              </a:lnSpc>
              <a:defRPr/>
            </a:pPr>
            <a:r>
              <a:rPr lang="en-US" sz="1800" b="1" dirty="0"/>
              <a:t> White Space </a:t>
            </a:r>
            <a:r>
              <a:rPr lang="en-US" sz="1800" b="1" dirty="0" err="1"/>
              <a:t>Programme</a:t>
            </a:r>
            <a:r>
              <a:rPr lang="en-US" sz="1800" b="1" dirty="0"/>
              <a:t> </a:t>
            </a:r>
            <a:r>
              <a:rPr lang="en-US" sz="1800" dirty="0"/>
              <a:t>(</a:t>
            </a:r>
            <a:r>
              <a:rPr lang="en-US" sz="1800" dirty="0" err="1"/>
              <a:t>Ms</a:t>
            </a:r>
            <a:r>
              <a:rPr lang="en-US" sz="1800" dirty="0"/>
              <a:t> Xolelwa Olayi</a:t>
            </a:r>
            <a:r>
              <a:rPr lang="en-US" sz="1800" b="1" dirty="0"/>
              <a:t>)</a:t>
            </a:r>
            <a:r>
              <a:rPr lang="en-US" sz="1800" dirty="0"/>
              <a:t>-  </a:t>
            </a:r>
            <a:r>
              <a:rPr lang="en-US" sz="1800" b="1" dirty="0"/>
              <a:t>Gross </a:t>
            </a:r>
            <a:r>
              <a:rPr lang="en-US" sz="1800" b="1" dirty="0" err="1"/>
              <a:t>under-utilisation</a:t>
            </a:r>
            <a:r>
              <a:rPr lang="en-US" sz="1800" b="1" dirty="0"/>
              <a:t> </a:t>
            </a:r>
            <a:r>
              <a:rPr lang="en-US" sz="1800" dirty="0"/>
              <a:t>of ITS system.</a:t>
            </a:r>
          </a:p>
          <a:p>
            <a:pPr algn="just">
              <a:lnSpc>
                <a:spcPct val="150000"/>
              </a:lnSpc>
              <a:defRPr/>
            </a:pPr>
            <a:r>
              <a:rPr lang="en-US" sz="1800" b="1" dirty="0"/>
              <a:t>Project Anchors</a:t>
            </a:r>
            <a:r>
              <a:rPr lang="en-US" sz="1800" dirty="0"/>
              <a:t>: UFH Professionals living our values .</a:t>
            </a:r>
          </a:p>
        </p:txBody>
      </p:sp>
      <p:sp>
        <p:nvSpPr>
          <p:cNvPr id="4" name="Slide Number Placeholder 3">
            <a:extLst>
              <a:ext uri="{FF2B5EF4-FFF2-40B4-BE49-F238E27FC236}">
                <a16:creationId xmlns:a16="http://schemas.microsoft.com/office/drawing/2014/main" id="{A5C84113-A85D-4581-C05F-DD5D0CB8210D}"/>
              </a:ext>
            </a:extLst>
          </p:cNvPr>
          <p:cNvSpPr>
            <a:spLocks noGrp="1"/>
          </p:cNvSpPr>
          <p:nvPr>
            <p:ph type="sldNum" sz="quarter" idx="12"/>
          </p:nvPr>
        </p:nvSpPr>
        <p:spPr/>
        <p:txBody>
          <a:bodyPr/>
          <a:lstStyle/>
          <a:p>
            <a:fld id="{2FEE674D-FF67-4B98-8D29-206203C525F7}" type="slidenum">
              <a:rPr lang="en-ZA" smtClean="0"/>
              <a:t>5</a:t>
            </a:fld>
            <a:endParaRPr lang="en-ZA"/>
          </a:p>
        </p:txBody>
      </p:sp>
    </p:spTree>
    <p:extLst>
      <p:ext uri="{BB962C8B-B14F-4D97-AF65-F5344CB8AC3E}">
        <p14:creationId xmlns:p14="http://schemas.microsoft.com/office/powerpoint/2010/main" val="402015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1DBA-BE98-6956-9154-CEA30C4F4B18}"/>
              </a:ext>
            </a:extLst>
          </p:cNvPr>
          <p:cNvSpPr>
            <a:spLocks noGrp="1"/>
          </p:cNvSpPr>
          <p:nvPr>
            <p:ph type="title"/>
          </p:nvPr>
        </p:nvSpPr>
        <p:spPr>
          <a:xfrm>
            <a:off x="838200" y="365125"/>
            <a:ext cx="9421906" cy="1325563"/>
          </a:xfrm>
        </p:spPr>
        <p:txBody>
          <a:bodyPr>
            <a:normAutofit/>
          </a:bodyPr>
          <a:lstStyle/>
          <a:p>
            <a:r>
              <a:rPr lang="en-US" dirty="0"/>
              <a:t> AUTOMATION OF BUSINESS PROCESS: PROJECTS </a:t>
            </a:r>
          </a:p>
        </p:txBody>
      </p:sp>
      <p:sp>
        <p:nvSpPr>
          <p:cNvPr id="3" name="Content Placeholder 2">
            <a:extLst>
              <a:ext uri="{FF2B5EF4-FFF2-40B4-BE49-F238E27FC236}">
                <a16:creationId xmlns:a16="http://schemas.microsoft.com/office/drawing/2014/main" id="{CC6A85C0-5581-C78B-861B-851D4BC3BEFD}"/>
              </a:ext>
            </a:extLst>
          </p:cNvPr>
          <p:cNvSpPr>
            <a:spLocks noGrp="1"/>
          </p:cNvSpPr>
          <p:nvPr>
            <p:ph idx="1"/>
          </p:nvPr>
        </p:nvSpPr>
        <p:spPr>
          <a:xfrm>
            <a:off x="559836" y="1690688"/>
            <a:ext cx="11262050" cy="4364879"/>
          </a:xfrm>
        </p:spPr>
        <p:txBody>
          <a:bodyPr>
            <a:normAutofit fontScale="85000" lnSpcReduction="20000"/>
          </a:bodyPr>
          <a:lstStyle/>
          <a:p>
            <a:pPr marL="0" indent="0" algn="just">
              <a:lnSpc>
                <a:spcPct val="150000"/>
              </a:lnSpc>
              <a:buNone/>
            </a:pPr>
            <a:r>
              <a:rPr lang="en-US" sz="1600" dirty="0"/>
              <a:t> 1. Reviewal of </a:t>
            </a:r>
            <a:r>
              <a:rPr lang="en-US" sz="1600" b="1" dirty="0"/>
              <a:t>important documents </a:t>
            </a:r>
            <a:r>
              <a:rPr lang="en-US" sz="1600" dirty="0"/>
              <a:t>such as:</a:t>
            </a:r>
          </a:p>
          <a:p>
            <a:pPr algn="just">
              <a:lnSpc>
                <a:spcPct val="150000"/>
              </a:lnSpc>
            </a:pPr>
            <a:r>
              <a:rPr lang="en-US" sz="1600" dirty="0"/>
              <a:t> Transcripts  NQF levels per qualifications and subjects, credits accumulated, confirmation letters, admission letters and using system generated letters with live stamps, </a:t>
            </a:r>
          </a:p>
          <a:p>
            <a:pPr algn="just">
              <a:lnSpc>
                <a:spcPct val="150000"/>
              </a:lnSpc>
            </a:pPr>
            <a:r>
              <a:rPr lang="en-US" sz="1600" dirty="0"/>
              <a:t>Enhancement credibility of the institutional documents and eliminate possible fraud.</a:t>
            </a:r>
          </a:p>
          <a:p>
            <a:pPr marL="0" indent="0" algn="just">
              <a:lnSpc>
                <a:spcPct val="150000"/>
              </a:lnSpc>
              <a:buNone/>
            </a:pPr>
            <a:endParaRPr lang="en-US" sz="1600" dirty="0"/>
          </a:p>
          <a:p>
            <a:pPr marL="0" indent="0" algn="just">
              <a:lnSpc>
                <a:spcPct val="150000"/>
              </a:lnSpc>
              <a:buNone/>
            </a:pPr>
            <a:r>
              <a:rPr lang="en-US" sz="1600" dirty="0"/>
              <a:t>2. Change of </a:t>
            </a:r>
            <a:r>
              <a:rPr lang="en-US" sz="1600" b="1" dirty="0"/>
              <a:t>Mark Administration </a:t>
            </a:r>
            <a:r>
              <a:rPr lang="en-US" sz="1600" dirty="0"/>
              <a:t>Processes</a:t>
            </a:r>
          </a:p>
          <a:p>
            <a:pPr algn="just">
              <a:lnSpc>
                <a:spcPct val="150000"/>
              </a:lnSpc>
            </a:pPr>
            <a:r>
              <a:rPr lang="en-US" sz="1600" dirty="0"/>
              <a:t>Full use of </a:t>
            </a:r>
            <a:r>
              <a:rPr lang="en-US" sz="1600" b="1" dirty="0"/>
              <a:t>Lecturer </a:t>
            </a:r>
            <a:r>
              <a:rPr lang="en-US" sz="1600" b="1" dirty="0" err="1"/>
              <a:t>Ienabler</a:t>
            </a:r>
            <a:r>
              <a:rPr lang="en-US" sz="1600" b="1" dirty="0"/>
              <a:t> </a:t>
            </a:r>
            <a:r>
              <a:rPr lang="en-US" sz="1600" dirty="0"/>
              <a:t>in processing marks inclusive of examinations</a:t>
            </a:r>
          </a:p>
          <a:p>
            <a:pPr algn="just">
              <a:lnSpc>
                <a:spcPct val="150000"/>
              </a:lnSpc>
            </a:pPr>
            <a:r>
              <a:rPr lang="en-US" sz="1600" dirty="0"/>
              <a:t> Analysis of each </a:t>
            </a:r>
            <a:r>
              <a:rPr lang="en-US" sz="1600" b="1" dirty="0"/>
              <a:t>assessment marks </a:t>
            </a:r>
            <a:r>
              <a:rPr lang="en-US" sz="1600" dirty="0"/>
              <a:t>using the system.  </a:t>
            </a:r>
          </a:p>
          <a:p>
            <a:pPr algn="just">
              <a:lnSpc>
                <a:spcPct val="150000"/>
              </a:lnSpc>
            </a:pPr>
            <a:r>
              <a:rPr lang="en-US" sz="1600" dirty="0"/>
              <a:t>Identification of </a:t>
            </a:r>
            <a:r>
              <a:rPr lang="en-US" sz="1600" b="1" dirty="0"/>
              <a:t>students at risk </a:t>
            </a:r>
            <a:r>
              <a:rPr lang="en-US" sz="1600" dirty="0"/>
              <a:t>per assessments, interpretation of data, such as Mean and Standard Deviation.  </a:t>
            </a:r>
          </a:p>
          <a:p>
            <a:pPr algn="just">
              <a:lnSpc>
                <a:spcPct val="150000"/>
              </a:lnSpc>
            </a:pPr>
            <a:r>
              <a:rPr lang="en-US" sz="1600" dirty="0"/>
              <a:t>Using data as part of enchasing </a:t>
            </a:r>
            <a:r>
              <a:rPr lang="en-US" sz="1600" b="1" dirty="0"/>
              <a:t>integrity of mark administration </a:t>
            </a:r>
            <a:r>
              <a:rPr lang="en-US" sz="1600" dirty="0"/>
              <a:t>process.  </a:t>
            </a:r>
          </a:p>
          <a:p>
            <a:pPr algn="just">
              <a:lnSpc>
                <a:spcPct val="150000"/>
              </a:lnSpc>
            </a:pPr>
            <a:r>
              <a:rPr lang="en-US" sz="1600" dirty="0"/>
              <a:t>Marks are part of </a:t>
            </a:r>
            <a:r>
              <a:rPr lang="en-US" sz="1600" b="1" dirty="0"/>
              <a:t>foundation for success </a:t>
            </a:r>
            <a:r>
              <a:rPr lang="en-US" sz="1600" dirty="0"/>
              <a:t>of the projects in the academic administration.</a:t>
            </a:r>
          </a:p>
          <a:p>
            <a:pPr marL="0" indent="0">
              <a:lnSpc>
                <a:spcPct val="150000"/>
              </a:lnSpc>
              <a:buNone/>
            </a:pPr>
            <a:endParaRPr lang="en-US" sz="3200" dirty="0">
              <a:solidFill>
                <a:schemeClr val="accent5"/>
              </a:solidFill>
            </a:endParaRPr>
          </a:p>
          <a:p>
            <a:pPr marL="0" indent="0">
              <a:lnSpc>
                <a:spcPct val="150000"/>
              </a:lnSpc>
              <a:buNone/>
            </a:pPr>
            <a:endParaRPr lang="en-US" sz="3200" dirty="0">
              <a:solidFill>
                <a:schemeClr val="accent5"/>
              </a:solidFill>
            </a:endParaRPr>
          </a:p>
          <a:p>
            <a:pPr marL="0" indent="0">
              <a:lnSpc>
                <a:spcPct val="150000"/>
              </a:lnSpc>
              <a:buNone/>
            </a:pPr>
            <a:endParaRPr lang="en-US" sz="3200" dirty="0">
              <a:solidFill>
                <a:schemeClr val="accent5"/>
              </a:solidFill>
            </a:endParaRPr>
          </a:p>
          <a:p>
            <a:pPr marL="0" indent="0">
              <a:lnSpc>
                <a:spcPct val="150000"/>
              </a:lnSpc>
              <a:buNone/>
            </a:pPr>
            <a:endParaRPr lang="en-US" sz="3200" dirty="0">
              <a:solidFill>
                <a:schemeClr val="accent5"/>
              </a:solidFill>
            </a:endParaRPr>
          </a:p>
          <a:p>
            <a:pPr marL="0" indent="0">
              <a:lnSpc>
                <a:spcPct val="150000"/>
              </a:lnSpc>
              <a:buNone/>
            </a:pPr>
            <a:endParaRPr lang="en-US" sz="3200" dirty="0">
              <a:solidFill>
                <a:schemeClr val="accent5"/>
              </a:solidFill>
            </a:endParaRPr>
          </a:p>
          <a:p>
            <a:pPr marL="0" indent="0">
              <a:lnSpc>
                <a:spcPct val="150000"/>
              </a:lnSpc>
              <a:buNone/>
            </a:pPr>
            <a:endParaRPr lang="en-US" sz="3200" dirty="0">
              <a:solidFill>
                <a:schemeClr val="accent5"/>
              </a:solidFill>
            </a:endParaRPr>
          </a:p>
          <a:p>
            <a:pPr marL="0" indent="0">
              <a:lnSpc>
                <a:spcPct val="150000"/>
              </a:lnSpc>
              <a:buNone/>
            </a:pPr>
            <a:endParaRPr lang="en-US" dirty="0">
              <a:solidFill>
                <a:schemeClr val="accent5"/>
              </a:solidFill>
            </a:endParaRPr>
          </a:p>
        </p:txBody>
      </p:sp>
      <p:sp>
        <p:nvSpPr>
          <p:cNvPr id="4" name="Slide Number Placeholder 3">
            <a:extLst>
              <a:ext uri="{FF2B5EF4-FFF2-40B4-BE49-F238E27FC236}">
                <a16:creationId xmlns:a16="http://schemas.microsoft.com/office/drawing/2014/main" id="{443C7380-3BD6-0396-04D0-8710030588EF}"/>
              </a:ext>
            </a:extLst>
          </p:cNvPr>
          <p:cNvSpPr>
            <a:spLocks noGrp="1"/>
          </p:cNvSpPr>
          <p:nvPr>
            <p:ph type="sldNum" sz="quarter" idx="12"/>
          </p:nvPr>
        </p:nvSpPr>
        <p:spPr/>
        <p:txBody>
          <a:bodyPr/>
          <a:lstStyle/>
          <a:p>
            <a:fld id="{2FEE674D-FF67-4B98-8D29-206203C525F7}" type="slidenum">
              <a:rPr lang="en-ZA" smtClean="0"/>
              <a:t>6</a:t>
            </a:fld>
            <a:endParaRPr lang="en-ZA"/>
          </a:p>
        </p:txBody>
      </p:sp>
    </p:spTree>
    <p:extLst>
      <p:ext uri="{BB962C8B-B14F-4D97-AF65-F5344CB8AC3E}">
        <p14:creationId xmlns:p14="http://schemas.microsoft.com/office/powerpoint/2010/main" val="182151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DFEFF-C7C5-615C-4676-171377D562F0}"/>
              </a:ext>
            </a:extLst>
          </p:cNvPr>
          <p:cNvSpPr>
            <a:spLocks noGrp="1"/>
          </p:cNvSpPr>
          <p:nvPr>
            <p:ph idx="1"/>
          </p:nvPr>
        </p:nvSpPr>
        <p:spPr/>
        <p:txBody>
          <a:bodyPr>
            <a:normAutofit/>
          </a:bodyPr>
          <a:lstStyle/>
          <a:p>
            <a:pPr marL="0" indent="0">
              <a:lnSpc>
                <a:spcPct val="150000"/>
              </a:lnSpc>
              <a:buNone/>
            </a:pPr>
            <a:r>
              <a:rPr lang="en-US" sz="1800" dirty="0"/>
              <a:t>3. </a:t>
            </a:r>
            <a:r>
              <a:rPr lang="en-US" sz="1800" b="1" dirty="0"/>
              <a:t>Auto Graduate Identification</a:t>
            </a:r>
            <a:r>
              <a:rPr lang="en-US" sz="1800" dirty="0"/>
              <a:t>:  </a:t>
            </a:r>
          </a:p>
          <a:p>
            <a:pPr marL="0" indent="0">
              <a:lnSpc>
                <a:spcPct val="150000"/>
              </a:lnSpc>
              <a:buNone/>
            </a:pPr>
            <a:r>
              <a:rPr lang="en-US" sz="1800" dirty="0"/>
              <a:t>Students must pass all rules to be eligible to graduate.  UFH experience these system works very well, all deserving students will be in the graduation lists, </a:t>
            </a:r>
            <a:r>
              <a:rPr lang="en-US" sz="1800" dirty="0" err="1"/>
              <a:t>hemis</a:t>
            </a:r>
            <a:r>
              <a:rPr lang="en-US" sz="1800" dirty="0"/>
              <a:t> validations passed, internal audit passed.  </a:t>
            </a:r>
          </a:p>
          <a:p>
            <a:pPr marL="0" indent="0">
              <a:lnSpc>
                <a:spcPct val="150000"/>
              </a:lnSpc>
              <a:buNone/>
            </a:pPr>
            <a:r>
              <a:rPr lang="en-US" sz="1800" dirty="0"/>
              <a:t>We will advance the use of the system for 2025, more attention will be paid to generic qualifications.</a:t>
            </a:r>
          </a:p>
          <a:p>
            <a:pPr>
              <a:lnSpc>
                <a:spcPct val="150000"/>
              </a:lnSpc>
            </a:pPr>
            <a:r>
              <a:rPr lang="en-US" sz="1800" dirty="0"/>
              <a:t>Development of graduation </a:t>
            </a:r>
            <a:r>
              <a:rPr lang="en-US" sz="1800" dirty="0" err="1"/>
              <a:t>programme</a:t>
            </a:r>
            <a:r>
              <a:rPr lang="en-US" sz="1800" dirty="0"/>
              <a:t>, we used </a:t>
            </a:r>
            <a:r>
              <a:rPr lang="en-US" sz="1800" b="1" dirty="0"/>
              <a:t>jasper soft reporting tool</a:t>
            </a:r>
            <a:r>
              <a:rPr lang="en-US" sz="1800" dirty="0"/>
              <a:t>, no student was incorrectly written, as the lists of graduands were directly downloaded from the system.</a:t>
            </a:r>
          </a:p>
          <a:p>
            <a:pPr>
              <a:lnSpc>
                <a:spcPct val="150000"/>
              </a:lnSpc>
            </a:pPr>
            <a:r>
              <a:rPr lang="en-US" sz="1800" b="1" dirty="0"/>
              <a:t>Graduation invitation letters </a:t>
            </a:r>
            <a:r>
              <a:rPr lang="en-US" sz="1800" dirty="0"/>
              <a:t>and correct times as per the system were generated for all graduands with their qualifications.</a:t>
            </a:r>
          </a:p>
        </p:txBody>
      </p:sp>
      <p:sp>
        <p:nvSpPr>
          <p:cNvPr id="4" name="Slide Number Placeholder 3">
            <a:extLst>
              <a:ext uri="{FF2B5EF4-FFF2-40B4-BE49-F238E27FC236}">
                <a16:creationId xmlns:a16="http://schemas.microsoft.com/office/drawing/2014/main" id="{180230B6-559A-1298-BF29-BFB686BAE53B}"/>
              </a:ext>
            </a:extLst>
          </p:cNvPr>
          <p:cNvSpPr>
            <a:spLocks noGrp="1"/>
          </p:cNvSpPr>
          <p:nvPr>
            <p:ph type="sldNum" sz="quarter" idx="12"/>
          </p:nvPr>
        </p:nvSpPr>
        <p:spPr/>
        <p:txBody>
          <a:bodyPr/>
          <a:lstStyle/>
          <a:p>
            <a:fld id="{2FEE674D-FF67-4B98-8D29-206203C525F7}" type="slidenum">
              <a:rPr lang="en-ZA" smtClean="0"/>
              <a:t>7</a:t>
            </a:fld>
            <a:endParaRPr lang="en-ZA"/>
          </a:p>
        </p:txBody>
      </p:sp>
      <p:sp>
        <p:nvSpPr>
          <p:cNvPr id="5" name="Title 1">
            <a:extLst>
              <a:ext uri="{FF2B5EF4-FFF2-40B4-BE49-F238E27FC236}">
                <a16:creationId xmlns:a16="http://schemas.microsoft.com/office/drawing/2014/main" id="{719EB2AD-5148-F9C1-963E-BC17CEBE0699}"/>
              </a:ext>
            </a:extLst>
          </p:cNvPr>
          <p:cNvSpPr>
            <a:spLocks noGrp="1"/>
          </p:cNvSpPr>
          <p:nvPr>
            <p:ph type="title"/>
          </p:nvPr>
        </p:nvSpPr>
        <p:spPr>
          <a:xfrm>
            <a:off x="838200" y="365125"/>
            <a:ext cx="9421906" cy="1325563"/>
          </a:xfrm>
        </p:spPr>
        <p:txBody>
          <a:bodyPr>
            <a:normAutofit/>
          </a:bodyPr>
          <a:lstStyle/>
          <a:p>
            <a:r>
              <a:rPr lang="en-US" dirty="0"/>
              <a:t> AUTOMATION OF BUSINESS PROCESS: continued </a:t>
            </a:r>
          </a:p>
        </p:txBody>
      </p:sp>
    </p:spTree>
    <p:extLst>
      <p:ext uri="{BB962C8B-B14F-4D97-AF65-F5344CB8AC3E}">
        <p14:creationId xmlns:p14="http://schemas.microsoft.com/office/powerpoint/2010/main" val="255788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1BAC4-388C-8712-2A17-5F85C4EE96ED}"/>
              </a:ext>
            </a:extLst>
          </p:cNvPr>
          <p:cNvSpPr>
            <a:spLocks noGrp="1"/>
          </p:cNvSpPr>
          <p:nvPr>
            <p:ph idx="1"/>
          </p:nvPr>
        </p:nvSpPr>
        <p:spPr/>
        <p:txBody>
          <a:bodyPr>
            <a:normAutofit fontScale="85000" lnSpcReduction="10000"/>
          </a:bodyPr>
          <a:lstStyle/>
          <a:p>
            <a:pPr marL="0" indent="0">
              <a:lnSpc>
                <a:spcPct val="150000"/>
              </a:lnSpc>
              <a:buNone/>
            </a:pPr>
            <a:r>
              <a:rPr lang="en-US" sz="1800" dirty="0"/>
              <a:t>4.  </a:t>
            </a:r>
            <a:r>
              <a:rPr lang="en-US" sz="1800" b="1" dirty="0"/>
              <a:t>Auto Promotion: </a:t>
            </a:r>
          </a:p>
          <a:p>
            <a:pPr>
              <a:lnSpc>
                <a:spcPct val="150000"/>
              </a:lnSpc>
            </a:pPr>
            <a:r>
              <a:rPr lang="en-US" sz="1800" dirty="0"/>
              <a:t> UFH implemented </a:t>
            </a:r>
            <a:r>
              <a:rPr lang="en-US" sz="1800" b="1" dirty="0"/>
              <a:t>significant training </a:t>
            </a:r>
            <a:r>
              <a:rPr lang="en-US" sz="1800" dirty="0"/>
              <a:t>on the use of ITS in general.  </a:t>
            </a:r>
          </a:p>
          <a:p>
            <a:pPr>
              <a:lnSpc>
                <a:spcPct val="150000"/>
              </a:lnSpc>
            </a:pPr>
            <a:r>
              <a:rPr lang="en-US" sz="1800" dirty="0"/>
              <a:t>Each Faculty was able to set up its annual criteria based on the </a:t>
            </a:r>
            <a:r>
              <a:rPr lang="en-US" sz="1800" b="1" dirty="0"/>
              <a:t>progression rules </a:t>
            </a:r>
            <a:r>
              <a:rPr lang="en-US" sz="1800" dirty="0"/>
              <a:t>and students were promoted.</a:t>
            </a:r>
          </a:p>
          <a:p>
            <a:pPr>
              <a:lnSpc>
                <a:spcPct val="150000"/>
              </a:lnSpc>
            </a:pPr>
            <a:r>
              <a:rPr lang="en-US" sz="1800" dirty="0"/>
              <a:t>One of the best practice, all </a:t>
            </a:r>
            <a:r>
              <a:rPr lang="en-US" sz="1800" b="1" dirty="0"/>
              <a:t>results</a:t>
            </a:r>
            <a:r>
              <a:rPr lang="en-US" sz="1800" dirty="0"/>
              <a:t> for main and supplementary are </a:t>
            </a:r>
            <a:r>
              <a:rPr lang="en-US" sz="1800" b="1" dirty="0"/>
              <a:t>published at once</a:t>
            </a:r>
            <a:r>
              <a:rPr lang="en-US" sz="1800" dirty="0"/>
              <a:t>, the promotions being done with </a:t>
            </a:r>
            <a:r>
              <a:rPr lang="en-US" sz="1800" b="1" dirty="0"/>
              <a:t>high level of accuracy</a:t>
            </a:r>
            <a:r>
              <a:rPr lang="en-US" sz="1800" dirty="0"/>
              <a:t>.</a:t>
            </a:r>
          </a:p>
          <a:p>
            <a:pPr>
              <a:lnSpc>
                <a:spcPct val="150000"/>
              </a:lnSpc>
            </a:pPr>
            <a:r>
              <a:rPr lang="en-US" sz="1800" dirty="0"/>
              <a:t>Before promotions were done, </a:t>
            </a:r>
            <a:r>
              <a:rPr lang="en-US" sz="1800" b="1" dirty="0"/>
              <a:t>mark reviews </a:t>
            </a:r>
            <a:r>
              <a:rPr lang="en-US" sz="1800" dirty="0"/>
              <a:t>were done centrally, to </a:t>
            </a:r>
            <a:r>
              <a:rPr lang="en-US" sz="1800" b="1" dirty="0"/>
              <a:t>ensure accuracy and credibility </a:t>
            </a:r>
            <a:r>
              <a:rPr lang="en-US" sz="1800" dirty="0"/>
              <a:t>of results.</a:t>
            </a:r>
          </a:p>
          <a:p>
            <a:pPr>
              <a:lnSpc>
                <a:spcPct val="150000"/>
              </a:lnSpc>
            </a:pPr>
            <a:r>
              <a:rPr lang="en-US" sz="1800" dirty="0"/>
              <a:t>Correctly done promotions guarantees </a:t>
            </a:r>
            <a:r>
              <a:rPr lang="en-US" sz="1800" b="1" dirty="0"/>
              <a:t>smooth registration  </a:t>
            </a:r>
            <a:r>
              <a:rPr lang="en-US" sz="1800" dirty="0"/>
              <a:t>returning students</a:t>
            </a:r>
          </a:p>
          <a:p>
            <a:pPr>
              <a:lnSpc>
                <a:spcPct val="150000"/>
              </a:lnSpc>
            </a:pPr>
            <a:r>
              <a:rPr lang="en-US" sz="1800" dirty="0"/>
              <a:t>More than </a:t>
            </a:r>
            <a:r>
              <a:rPr lang="en-US" sz="1800" b="1" dirty="0"/>
              <a:t>80% of returning students met funding requirements of NFSAS </a:t>
            </a:r>
            <a:r>
              <a:rPr lang="en-US" sz="1800" dirty="0"/>
              <a:t>based on the stability of the University. </a:t>
            </a:r>
          </a:p>
          <a:p>
            <a:pPr>
              <a:lnSpc>
                <a:spcPct val="150000"/>
              </a:lnSpc>
            </a:pPr>
            <a:r>
              <a:rPr lang="en-US" sz="1800" b="1" dirty="0"/>
              <a:t>Teaching and Learning</a:t>
            </a:r>
            <a:r>
              <a:rPr lang="en-US" sz="1800" dirty="0"/>
              <a:t> time spent correctly for 2024.</a:t>
            </a:r>
          </a:p>
        </p:txBody>
      </p:sp>
      <p:sp>
        <p:nvSpPr>
          <p:cNvPr id="4" name="Slide Number Placeholder 3">
            <a:extLst>
              <a:ext uri="{FF2B5EF4-FFF2-40B4-BE49-F238E27FC236}">
                <a16:creationId xmlns:a16="http://schemas.microsoft.com/office/drawing/2014/main" id="{87934456-B9EC-3FCA-E63E-4AF2D7F67727}"/>
              </a:ext>
            </a:extLst>
          </p:cNvPr>
          <p:cNvSpPr>
            <a:spLocks noGrp="1"/>
          </p:cNvSpPr>
          <p:nvPr>
            <p:ph type="sldNum" sz="quarter" idx="12"/>
          </p:nvPr>
        </p:nvSpPr>
        <p:spPr/>
        <p:txBody>
          <a:bodyPr/>
          <a:lstStyle/>
          <a:p>
            <a:fld id="{2FEE674D-FF67-4B98-8D29-206203C525F7}" type="slidenum">
              <a:rPr lang="en-ZA" smtClean="0"/>
              <a:t>8</a:t>
            </a:fld>
            <a:endParaRPr lang="en-ZA"/>
          </a:p>
        </p:txBody>
      </p:sp>
      <p:sp>
        <p:nvSpPr>
          <p:cNvPr id="7" name="Title 1">
            <a:extLst>
              <a:ext uri="{FF2B5EF4-FFF2-40B4-BE49-F238E27FC236}">
                <a16:creationId xmlns:a16="http://schemas.microsoft.com/office/drawing/2014/main" id="{AEA27ED7-4488-EB7D-A8C2-97B8B10826BF}"/>
              </a:ext>
            </a:extLst>
          </p:cNvPr>
          <p:cNvSpPr>
            <a:spLocks noGrp="1"/>
          </p:cNvSpPr>
          <p:nvPr>
            <p:ph type="title"/>
          </p:nvPr>
        </p:nvSpPr>
        <p:spPr>
          <a:xfrm>
            <a:off x="838200" y="365125"/>
            <a:ext cx="9421906" cy="1325563"/>
          </a:xfrm>
        </p:spPr>
        <p:txBody>
          <a:bodyPr>
            <a:normAutofit/>
          </a:bodyPr>
          <a:lstStyle/>
          <a:p>
            <a:r>
              <a:rPr lang="en-US" dirty="0"/>
              <a:t> AUTOMATION OF BUSINESS PROCESS: continued </a:t>
            </a:r>
          </a:p>
        </p:txBody>
      </p:sp>
    </p:spTree>
    <p:extLst>
      <p:ext uri="{BB962C8B-B14F-4D97-AF65-F5344CB8AC3E}">
        <p14:creationId xmlns:p14="http://schemas.microsoft.com/office/powerpoint/2010/main" val="128531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FFF2AA-D55F-6BA8-6AD9-F27B0B1E19F4}"/>
              </a:ext>
            </a:extLst>
          </p:cNvPr>
          <p:cNvSpPr>
            <a:spLocks noGrp="1"/>
          </p:cNvSpPr>
          <p:nvPr>
            <p:ph idx="1"/>
          </p:nvPr>
        </p:nvSpPr>
        <p:spPr/>
        <p:txBody>
          <a:bodyPr>
            <a:normAutofit/>
          </a:bodyPr>
          <a:lstStyle/>
          <a:p>
            <a:pPr marL="0" indent="0">
              <a:lnSpc>
                <a:spcPct val="150000"/>
              </a:lnSpc>
              <a:buNone/>
            </a:pPr>
            <a:r>
              <a:rPr lang="en-US" sz="1800" dirty="0"/>
              <a:t>5.  </a:t>
            </a:r>
            <a:r>
              <a:rPr lang="en-US" sz="1800" b="1" dirty="0"/>
              <a:t>Automation of Academic Exclusion</a:t>
            </a:r>
            <a:r>
              <a:rPr lang="en-US" sz="1800" dirty="0"/>
              <a:t>:  </a:t>
            </a:r>
          </a:p>
          <a:p>
            <a:pPr>
              <a:lnSpc>
                <a:spcPct val="150000"/>
              </a:lnSpc>
            </a:pPr>
            <a:r>
              <a:rPr lang="en-US" sz="1800" dirty="0"/>
              <a:t>The </a:t>
            </a:r>
            <a:r>
              <a:rPr lang="en-US" sz="1800" b="1" dirty="0"/>
              <a:t>rules were set for all undergraduate qualifications</a:t>
            </a:r>
            <a:r>
              <a:rPr lang="en-US" sz="1800" dirty="0"/>
              <a:t>.  The students were excluded given reasons either credit accumulation, time spent on a qualification as per the rules and regulation as well as Higher Education Act.</a:t>
            </a:r>
          </a:p>
          <a:p>
            <a:pPr>
              <a:lnSpc>
                <a:spcPct val="150000"/>
              </a:lnSpc>
            </a:pPr>
            <a:r>
              <a:rPr lang="en-US" sz="1800" b="1" dirty="0"/>
              <a:t>Letters were generated </a:t>
            </a:r>
            <a:r>
              <a:rPr lang="en-US" sz="1800" dirty="0"/>
              <a:t>by the system for all excluded students</a:t>
            </a:r>
          </a:p>
          <a:p>
            <a:pPr>
              <a:lnSpc>
                <a:spcPct val="150000"/>
              </a:lnSpc>
            </a:pPr>
            <a:r>
              <a:rPr lang="en-US" sz="1800" dirty="0"/>
              <a:t>For </a:t>
            </a:r>
            <a:r>
              <a:rPr lang="en-US" sz="1800" b="1" dirty="0"/>
              <a:t>statutory structures </a:t>
            </a:r>
            <a:r>
              <a:rPr lang="en-US" sz="1800" dirty="0"/>
              <a:t>such as Exam Committees, Jasper Soft Report was generated</a:t>
            </a:r>
          </a:p>
          <a:p>
            <a:pPr>
              <a:lnSpc>
                <a:spcPct val="150000"/>
              </a:lnSpc>
            </a:pPr>
            <a:r>
              <a:rPr lang="en-US" sz="1800" dirty="0"/>
              <a:t>We are looking for </a:t>
            </a:r>
            <a:r>
              <a:rPr lang="en-US" sz="1800" b="1" dirty="0"/>
              <a:t>further improvements </a:t>
            </a:r>
            <a:r>
              <a:rPr lang="en-US" sz="1800" dirty="0"/>
              <a:t>in our internal processes particularly reviews </a:t>
            </a:r>
          </a:p>
        </p:txBody>
      </p:sp>
      <p:sp>
        <p:nvSpPr>
          <p:cNvPr id="4" name="Slide Number Placeholder 3">
            <a:extLst>
              <a:ext uri="{FF2B5EF4-FFF2-40B4-BE49-F238E27FC236}">
                <a16:creationId xmlns:a16="http://schemas.microsoft.com/office/drawing/2014/main" id="{CE8FF0CB-7AA7-B50D-12E3-3F79FED5F600}"/>
              </a:ext>
            </a:extLst>
          </p:cNvPr>
          <p:cNvSpPr>
            <a:spLocks noGrp="1"/>
          </p:cNvSpPr>
          <p:nvPr>
            <p:ph type="sldNum" sz="quarter" idx="12"/>
          </p:nvPr>
        </p:nvSpPr>
        <p:spPr/>
        <p:txBody>
          <a:bodyPr/>
          <a:lstStyle/>
          <a:p>
            <a:fld id="{2FEE674D-FF67-4B98-8D29-206203C525F7}" type="slidenum">
              <a:rPr lang="en-ZA" smtClean="0"/>
              <a:t>9</a:t>
            </a:fld>
            <a:endParaRPr lang="en-ZA"/>
          </a:p>
        </p:txBody>
      </p:sp>
      <p:sp>
        <p:nvSpPr>
          <p:cNvPr id="8" name="Title 1">
            <a:extLst>
              <a:ext uri="{FF2B5EF4-FFF2-40B4-BE49-F238E27FC236}">
                <a16:creationId xmlns:a16="http://schemas.microsoft.com/office/drawing/2014/main" id="{6966CBB8-47E8-67C6-7056-28DD4F664CB1}"/>
              </a:ext>
            </a:extLst>
          </p:cNvPr>
          <p:cNvSpPr>
            <a:spLocks noGrp="1"/>
          </p:cNvSpPr>
          <p:nvPr>
            <p:ph type="title"/>
          </p:nvPr>
        </p:nvSpPr>
        <p:spPr>
          <a:xfrm>
            <a:off x="838200" y="365125"/>
            <a:ext cx="9421906" cy="1325563"/>
          </a:xfrm>
        </p:spPr>
        <p:txBody>
          <a:bodyPr>
            <a:normAutofit/>
          </a:bodyPr>
          <a:lstStyle/>
          <a:p>
            <a:r>
              <a:rPr lang="en-US" dirty="0"/>
              <a:t> AUTOMATION OF BUSINESS PROCESS: continued </a:t>
            </a:r>
          </a:p>
        </p:txBody>
      </p:sp>
    </p:spTree>
    <p:extLst>
      <p:ext uri="{BB962C8B-B14F-4D97-AF65-F5344CB8AC3E}">
        <p14:creationId xmlns:p14="http://schemas.microsoft.com/office/powerpoint/2010/main" val="1635917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1827</Words>
  <Application>Microsoft Office PowerPoint</Application>
  <PresentationFormat>Widescreen</PresentationFormat>
  <Paragraphs>132</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ITSUG 2025: UFH EXPERIENCE  Mr ZD Mditshwa: Deputy Registrar: Academic Administration   (Bcom ACC, Labour Law, MBA and Mcom, Management) </vt:lpstr>
      <vt:lpstr>NATIONAL CONTEXT</vt:lpstr>
      <vt:lpstr>TOWARDS A DECADE OF RENEWAL !</vt:lpstr>
      <vt:lpstr>TOGETHER IN EXCELLENCY!</vt:lpstr>
      <vt:lpstr>EXECUTIVE SUPPORT AND DIRECTION</vt:lpstr>
      <vt:lpstr> AUTOMATION OF BUSINESS PROCESS: PROJECTS </vt:lpstr>
      <vt:lpstr> AUTOMATION OF BUSINESS PROCESS: continued </vt:lpstr>
      <vt:lpstr> AUTOMATION OF BUSINESS PROCESS: continued </vt:lpstr>
      <vt:lpstr> AUTOMATION OF BUSINESS PROCESS: continued </vt:lpstr>
      <vt:lpstr> AUTOMATION OF BUSINESS PROCESS: continued </vt:lpstr>
      <vt:lpstr> AUTOMATION OF BUSINESS PROCESS: continued </vt:lpstr>
      <vt:lpstr>STARTING ACADEMIC YEAR – ON TIME!</vt:lpstr>
      <vt:lpstr>WHITE SPACE PROGRAMME</vt:lpstr>
      <vt:lpstr>WORD OF GRATITUDE</vt:lpstr>
    </vt:vector>
  </TitlesOfParts>
  <Company>University of Fort Hare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Mundell, Alida</dc:creator>
  <cp:lastModifiedBy>Mditshwa, Zwelidumile</cp:lastModifiedBy>
  <cp:revision>64</cp:revision>
  <dcterms:created xsi:type="dcterms:W3CDTF">2022-02-01T11:12:57Z</dcterms:created>
  <dcterms:modified xsi:type="dcterms:W3CDTF">2025-03-03T05:29:00Z</dcterms:modified>
</cp:coreProperties>
</file>